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98"/>
  </p:notesMasterIdLst>
  <p:sldIdLst>
    <p:sldId id="256" r:id="rId2"/>
    <p:sldId id="258" r:id="rId3"/>
    <p:sldId id="261" r:id="rId4"/>
    <p:sldId id="308" r:id="rId5"/>
    <p:sldId id="405" r:id="rId6"/>
    <p:sldId id="309" r:id="rId7"/>
    <p:sldId id="310" r:id="rId8"/>
    <p:sldId id="311" r:id="rId9"/>
    <p:sldId id="312" r:id="rId10"/>
    <p:sldId id="406" r:id="rId11"/>
    <p:sldId id="407" r:id="rId12"/>
    <p:sldId id="408" r:id="rId13"/>
    <p:sldId id="409" r:id="rId14"/>
    <p:sldId id="410" r:id="rId15"/>
    <p:sldId id="411" r:id="rId16"/>
    <p:sldId id="412" r:id="rId17"/>
    <p:sldId id="413" r:id="rId18"/>
    <p:sldId id="414" r:id="rId19"/>
    <p:sldId id="415" r:id="rId20"/>
    <p:sldId id="416" r:id="rId21"/>
    <p:sldId id="417" r:id="rId22"/>
    <p:sldId id="418" r:id="rId23"/>
    <p:sldId id="419" r:id="rId24"/>
    <p:sldId id="420" r:id="rId25"/>
    <p:sldId id="421" r:id="rId26"/>
    <p:sldId id="422" r:id="rId27"/>
    <p:sldId id="423" r:id="rId28"/>
    <p:sldId id="424" r:id="rId29"/>
    <p:sldId id="425" r:id="rId30"/>
    <p:sldId id="426" r:id="rId31"/>
    <p:sldId id="427" r:id="rId32"/>
    <p:sldId id="428" r:id="rId33"/>
    <p:sldId id="429" r:id="rId34"/>
    <p:sldId id="430" r:id="rId35"/>
    <p:sldId id="431" r:id="rId36"/>
    <p:sldId id="432" r:id="rId37"/>
    <p:sldId id="433" r:id="rId38"/>
    <p:sldId id="434" r:id="rId39"/>
    <p:sldId id="435" r:id="rId40"/>
    <p:sldId id="436" r:id="rId41"/>
    <p:sldId id="437" r:id="rId42"/>
    <p:sldId id="438" r:id="rId43"/>
    <p:sldId id="439" r:id="rId44"/>
    <p:sldId id="440" r:id="rId45"/>
    <p:sldId id="441" r:id="rId46"/>
    <p:sldId id="442" r:id="rId47"/>
    <p:sldId id="443" r:id="rId48"/>
    <p:sldId id="444" r:id="rId49"/>
    <p:sldId id="445" r:id="rId50"/>
    <p:sldId id="446" r:id="rId51"/>
    <p:sldId id="447" r:id="rId52"/>
    <p:sldId id="448" r:id="rId53"/>
    <p:sldId id="449" r:id="rId54"/>
    <p:sldId id="450" r:id="rId55"/>
    <p:sldId id="510" r:id="rId56"/>
    <p:sldId id="451" r:id="rId57"/>
    <p:sldId id="452" r:id="rId58"/>
    <p:sldId id="453" r:id="rId59"/>
    <p:sldId id="454" r:id="rId60"/>
    <p:sldId id="455" r:id="rId61"/>
    <p:sldId id="456" r:id="rId62"/>
    <p:sldId id="457" r:id="rId63"/>
    <p:sldId id="458" r:id="rId64"/>
    <p:sldId id="459" r:id="rId65"/>
    <p:sldId id="460" r:id="rId66"/>
    <p:sldId id="511" r:id="rId67"/>
    <p:sldId id="461" r:id="rId68"/>
    <p:sldId id="462" r:id="rId69"/>
    <p:sldId id="463" r:id="rId70"/>
    <p:sldId id="464" r:id="rId71"/>
    <p:sldId id="512" r:id="rId72"/>
    <p:sldId id="465" r:id="rId73"/>
    <p:sldId id="466" r:id="rId74"/>
    <p:sldId id="513" r:id="rId75"/>
    <p:sldId id="514" r:id="rId76"/>
    <p:sldId id="467" r:id="rId77"/>
    <p:sldId id="468" r:id="rId78"/>
    <p:sldId id="515" r:id="rId79"/>
    <p:sldId id="469" r:id="rId80"/>
    <p:sldId id="470" r:id="rId81"/>
    <p:sldId id="516" r:id="rId82"/>
    <p:sldId id="517" r:id="rId83"/>
    <p:sldId id="471" r:id="rId84"/>
    <p:sldId id="472" r:id="rId85"/>
    <p:sldId id="518" r:id="rId86"/>
    <p:sldId id="473" r:id="rId87"/>
    <p:sldId id="474" r:id="rId88"/>
    <p:sldId id="475" r:id="rId89"/>
    <p:sldId id="476" r:id="rId90"/>
    <p:sldId id="519" r:id="rId91"/>
    <p:sldId id="477" r:id="rId92"/>
    <p:sldId id="478" r:id="rId93"/>
    <p:sldId id="479" r:id="rId94"/>
    <p:sldId id="480" r:id="rId95"/>
    <p:sldId id="307" r:id="rId96"/>
    <p:sldId id="262" r:id="rId9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9"/>
      <p:bold r:id="rId100"/>
      <p:italic r:id="rId101"/>
      <p:boldItalic r:id="rId102"/>
    </p:embeddedFont>
    <p:embeddedFont>
      <p:font typeface="Hind" panose="02000000000000000000" pitchFamily="2" charset="0"/>
      <p:regular r:id="rId103"/>
      <p:bold r:id="rId104"/>
    </p:embeddedFont>
    <p:embeddedFont>
      <p:font typeface="RSU" panose="02000506040000020003" pitchFamily="2" charset="-34"/>
      <p:regular r:id="rId105"/>
      <p:bold r:id="rId106"/>
    </p:embeddedFont>
    <p:embeddedFont>
      <p:font typeface="TH Sarabun New" panose="020B0500040200020003" pitchFamily="34" charset="-34"/>
      <p:regular r:id="rId10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D89845-251B-450F-892F-AD4D11AD2FC3}">
  <a:tblStyle styleId="{25D89845-251B-450F-892F-AD4D11AD2F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8B1F90-1BAB-4732-B098-FD1D01DD3F4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font" Target="fonts/font9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5.fntdata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TH Sarabun New" panose="020B0500040200020003" pitchFamily="34" charset="-34"/>
        <a:ea typeface="TH Sarabun New" panose="020B0500040200020003" pitchFamily="34" charset="-34"/>
        <a:cs typeface="TH Sarabun New" panose="020B0500040200020003" pitchFamily="34" charset="-34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177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433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995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591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613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139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084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906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932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180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673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853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3841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5162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6644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9034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2897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9676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3905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770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7538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203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8451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635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7143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9525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9751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51876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821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979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668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6386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68447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8996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5393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4234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7753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1658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9583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8668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822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8133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1535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938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7146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0619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3033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2883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225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449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1218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468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4532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4459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0799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7641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7314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3120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5362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1701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313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34608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380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09923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00436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3406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81659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95484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5269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67668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68846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7834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48212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3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52877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75496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6631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36987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86299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60672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43033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52681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27609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86534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52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53072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842727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15447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15910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41838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33233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6264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›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52" name="Google Shape;52;p5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5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58" name="Google Shape;58;p5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">
  <p:cSld name="BLANK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81" name="Google Shape;181;p1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1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4"/>
          <p:cNvSpPr/>
          <p:nvPr/>
        </p:nvSpPr>
        <p:spPr>
          <a:xfrm rot="-5400000" flipH="1">
            <a:off x="-358955" y="3663589"/>
            <a:ext cx="1838400" cy="1120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41F3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.docx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.docx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.docx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.docx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.docx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6.docx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7.docx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8.docx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9.docx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0.docx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1.docx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2.docx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3.docx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4.docx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5.docx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6.docx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7.docx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8.docx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9.docx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0.docx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1.docx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2.docx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3.docx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4.docx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5.docx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6.docx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7.docx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8.docx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9.docx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0.docx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1.docx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2.docx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3.docx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4.docx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5.docx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6.docx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7.docx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8.docx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9.docx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0.docx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1.docx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2.docx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3.docx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4.docx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5.docx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6.docx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7.docx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8.docx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9.docx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0.docx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1.docx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2.docx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3.docx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4.docx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5.docx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6.docx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7.docx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8.docx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9.docx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0.docx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1.docx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2.docx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3.docx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4.docx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5.docx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6.docx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7.docx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emf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"/>
          <p:cNvSpPr txBox="1">
            <a:spLocks noGrp="1"/>
          </p:cNvSpPr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600" dirty="0">
                <a:latin typeface="RSU" panose="02000506040000020003" pitchFamily="2" charset="-34"/>
                <a:cs typeface="RSU" panose="02000506040000020003" pitchFamily="2" charset="-34"/>
              </a:rPr>
              <a:t>การทดสอบ</a:t>
            </a:r>
            <a:br>
              <a:rPr lang="th-TH" sz="3600" dirty="0">
                <a:latin typeface="RSU" panose="02000506040000020003" pitchFamily="2" charset="-34"/>
                <a:cs typeface="RSU" panose="02000506040000020003" pitchFamily="2" charset="-34"/>
              </a:rPr>
            </a:br>
            <a:r>
              <a:rPr lang="th-TH" sz="3600" dirty="0">
                <a:latin typeface="RSU" panose="02000506040000020003" pitchFamily="2" charset="-34"/>
                <a:cs typeface="RSU" panose="02000506040000020003" pitchFamily="2" charset="-34"/>
              </a:rPr>
              <a:t>เว็บไซต์งบประมาณสำหรับการพัฒนาบุคลากรคณะวิทยาศาสตร์</a:t>
            </a:r>
            <a:r>
              <a:rPr lang="en" sz="3600" dirty="0">
                <a:latin typeface="RSU" panose="02000506040000020003" pitchFamily="2" charset="-34"/>
                <a:cs typeface="RSU" panose="02000506040000020003" pitchFamily="2" charset="-34"/>
              </a:rPr>
              <a:t> </a:t>
            </a:r>
            <a:r>
              <a:rPr lang="th-TH" dirty="0">
                <a:latin typeface="RSU" panose="02000506040000020003" pitchFamily="2" charset="-34"/>
                <a:cs typeface="RSU" panose="02000506040000020003" pitchFamily="2" charset="-34"/>
              </a:rPr>
              <a:t> </a:t>
            </a:r>
            <a:br>
              <a:rPr lang="th-TH" dirty="0">
                <a:latin typeface="RSU" panose="02000506040000020003" pitchFamily="2" charset="-34"/>
                <a:cs typeface="RSU" panose="02000506040000020003" pitchFamily="2" charset="-34"/>
              </a:rPr>
            </a:br>
            <a:r>
              <a:rPr lang="th-TH" sz="3200" dirty="0">
                <a:latin typeface="RSU" panose="02000506040000020003" pitchFamily="2" charset="-34"/>
                <a:cs typeface="RSU" panose="02000506040000020003" pitchFamily="2" charset="-34"/>
              </a:rPr>
              <a:t>ด้วย </a:t>
            </a:r>
            <a:r>
              <a:rPr lang="en-US" sz="3600" dirty="0" err="1">
                <a:latin typeface="RSU" panose="02000506040000020003" pitchFamily="2" charset="-34"/>
                <a:cs typeface="RSU" panose="02000506040000020003" pitchFamily="2" charset="-34"/>
              </a:rPr>
              <a:t>Katalon</a:t>
            </a:r>
            <a:r>
              <a:rPr lang="en-US" sz="3600" dirty="0">
                <a:latin typeface="RSU" panose="02000506040000020003" pitchFamily="2" charset="-34"/>
                <a:cs typeface="RSU" panose="02000506040000020003" pitchFamily="2" charset="-34"/>
              </a:rPr>
              <a:t> Studio</a:t>
            </a:r>
            <a:endParaRPr sz="3600" dirty="0"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วันที่จัดงาน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Event_startdate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ES) : date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0995355-B79F-48E9-85B7-5964B72A14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458595"/>
              </p:ext>
            </p:extLst>
          </p:nvPr>
        </p:nvGraphicFramePr>
        <p:xfrm>
          <a:off x="1235783" y="1329791"/>
          <a:ext cx="5729287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21710" imgH="1653327" progId="Word.Document.12">
                  <p:embed/>
                </p:oleObj>
              </mc:Choice>
              <mc:Fallback>
                <p:oleObj name="Document" r:id="rId3" imgW="5721710" imgH="16533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35783" y="1329791"/>
                        <a:ext cx="5729287" cy="165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EDF4238E-9EEC-47FF-96F5-C1EBE220D4DF}"/>
              </a:ext>
            </a:extLst>
          </p:cNvPr>
          <p:cNvSpPr txBox="1">
            <a:spLocks/>
          </p:cNvSpPr>
          <p:nvPr/>
        </p:nvSpPr>
        <p:spPr>
          <a:xfrm>
            <a:off x="691535" y="4429173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15</a:t>
            </a:r>
          </a:p>
        </p:txBody>
      </p:sp>
    </p:spTree>
    <p:extLst>
      <p:ext uri="{BB962C8B-B14F-4D97-AF65-F5344CB8AC3E}">
        <p14:creationId xmlns:p14="http://schemas.microsoft.com/office/powerpoint/2010/main" val="545340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วันที่จัดงาน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Event_startdate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ES) : date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631E36D-3331-4A7C-B5ED-4CB34272B8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520103"/>
              </p:ext>
            </p:extLst>
          </p:nvPr>
        </p:nvGraphicFramePr>
        <p:xfrm>
          <a:off x="1231900" y="1349375"/>
          <a:ext cx="6273800" cy="214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280531" imgH="2156607" progId="Word.Document.12">
                  <p:embed/>
                </p:oleObj>
              </mc:Choice>
              <mc:Fallback>
                <p:oleObj name="Document" r:id="rId3" imgW="6280531" imgH="21566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31900" y="1349375"/>
                        <a:ext cx="6273800" cy="214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F05409DA-BAF3-43FF-B7B9-45C100F372A3}"/>
              </a:ext>
            </a:extLst>
          </p:cNvPr>
          <p:cNvSpPr txBox="1">
            <a:spLocks/>
          </p:cNvSpPr>
          <p:nvPr/>
        </p:nvSpPr>
        <p:spPr>
          <a:xfrm>
            <a:off x="691535" y="4429173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16</a:t>
            </a:r>
          </a:p>
        </p:txBody>
      </p:sp>
    </p:spTree>
    <p:extLst>
      <p:ext uri="{BB962C8B-B14F-4D97-AF65-F5344CB8AC3E}">
        <p14:creationId xmlns:p14="http://schemas.microsoft.com/office/powerpoint/2010/main" val="23915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ถึงวันที่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Event_enddate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EE) : date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5F5DB8C-43E3-4C1F-89FE-8696365C25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444001"/>
              </p:ext>
            </p:extLst>
          </p:nvPr>
        </p:nvGraphicFramePr>
        <p:xfrm>
          <a:off x="1068388" y="1330325"/>
          <a:ext cx="6437312" cy="255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26489" imgH="2553175" progId="Word.Document.12">
                  <p:embed/>
                </p:oleObj>
              </mc:Choice>
              <mc:Fallback>
                <p:oleObj name="Document" r:id="rId3" imgW="6026489" imgH="255317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8388" y="1330325"/>
                        <a:ext cx="6437312" cy="2554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3BC3F110-A8F9-4CBB-BFED-8489D4EA1616}"/>
              </a:ext>
            </a:extLst>
          </p:cNvPr>
          <p:cNvSpPr txBox="1">
            <a:spLocks/>
          </p:cNvSpPr>
          <p:nvPr/>
        </p:nvSpPr>
        <p:spPr>
          <a:xfrm>
            <a:off x="691535" y="4429173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16</a:t>
            </a:r>
          </a:p>
        </p:txBody>
      </p:sp>
    </p:spTree>
    <p:extLst>
      <p:ext uri="{BB962C8B-B14F-4D97-AF65-F5344CB8AC3E}">
        <p14:creationId xmlns:p14="http://schemas.microsoft.com/office/powerpoint/2010/main" val="2360082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ถึงวันที่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Event_enddate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EE) : date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7A08DF7-8E4B-40EB-B8F2-89CC020DAD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493994"/>
              </p:ext>
            </p:extLst>
          </p:nvPr>
        </p:nvGraphicFramePr>
        <p:xfrm>
          <a:off x="1176338" y="1222375"/>
          <a:ext cx="6246812" cy="269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246707" imgH="2706755" progId="Word.Document.12">
                  <p:embed/>
                </p:oleObj>
              </mc:Choice>
              <mc:Fallback>
                <p:oleObj name="Document" r:id="rId3" imgW="6246707" imgH="270675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6338" y="1222375"/>
                        <a:ext cx="6246812" cy="2697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EBB767F7-0E27-4F82-A8AB-202D72EE40A3}"/>
              </a:ext>
            </a:extLst>
          </p:cNvPr>
          <p:cNvSpPr txBox="1">
            <a:spLocks/>
          </p:cNvSpPr>
          <p:nvPr/>
        </p:nvSpPr>
        <p:spPr>
          <a:xfrm>
            <a:off x="691535" y="4429173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17</a:t>
            </a:r>
          </a:p>
        </p:txBody>
      </p:sp>
    </p:spTree>
    <p:extLst>
      <p:ext uri="{BB962C8B-B14F-4D97-AF65-F5344CB8AC3E}">
        <p14:creationId xmlns:p14="http://schemas.microsoft.com/office/powerpoint/2010/main" val="1843407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สถานที่จัดงาน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Event_location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EL)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E1FA27E-7B87-4B21-82E3-01AA3D03FA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9656989"/>
              </p:ext>
            </p:extLst>
          </p:nvPr>
        </p:nvGraphicFramePr>
        <p:xfrm>
          <a:off x="1050925" y="1503363"/>
          <a:ext cx="6327775" cy="191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331268" imgH="1925517" progId="Word.Document.12">
                  <p:embed/>
                </p:oleObj>
              </mc:Choice>
              <mc:Fallback>
                <p:oleObj name="Document" r:id="rId3" imgW="6331268" imgH="192551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0925" y="1503363"/>
                        <a:ext cx="6327775" cy="191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D39ADD8D-2A7D-4005-AC58-957AAC48112C}"/>
              </a:ext>
            </a:extLst>
          </p:cNvPr>
          <p:cNvSpPr txBox="1">
            <a:spLocks/>
          </p:cNvSpPr>
          <p:nvPr/>
        </p:nvSpPr>
        <p:spPr>
          <a:xfrm>
            <a:off x="691535" y="4429173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18</a:t>
            </a:r>
          </a:p>
        </p:txBody>
      </p:sp>
    </p:spTree>
    <p:extLst>
      <p:ext uri="{BB962C8B-B14F-4D97-AF65-F5344CB8AC3E}">
        <p14:creationId xmlns:p14="http://schemas.microsoft.com/office/powerpoint/2010/main" val="1920466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สถานที่จัดงาน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Event_location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EL)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7B39E5E-61E3-4AC0-B086-947CD9038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015691"/>
              </p:ext>
            </p:extLst>
          </p:nvPr>
        </p:nvGraphicFramePr>
        <p:xfrm>
          <a:off x="1955800" y="633413"/>
          <a:ext cx="4308475" cy="435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770241" imgH="7921981" progId="Word.Document.12">
                  <p:embed/>
                </p:oleObj>
              </mc:Choice>
              <mc:Fallback>
                <p:oleObj name="Document" r:id="rId3" imgW="7770241" imgH="792198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5800" y="633413"/>
                        <a:ext cx="4308475" cy="435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0A4B23F4-2DD2-41B4-A468-756884BC97AA}"/>
              </a:ext>
            </a:extLst>
          </p:cNvPr>
          <p:cNvSpPr txBox="1">
            <a:spLocks/>
          </p:cNvSpPr>
          <p:nvPr/>
        </p:nvSpPr>
        <p:spPr>
          <a:xfrm>
            <a:off x="691535" y="4429173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18</a:t>
            </a:r>
          </a:p>
        </p:txBody>
      </p:sp>
    </p:spTree>
    <p:extLst>
      <p:ext uri="{BB962C8B-B14F-4D97-AF65-F5344CB8AC3E}">
        <p14:creationId xmlns:p14="http://schemas.microsoft.com/office/powerpoint/2010/main" val="1466178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ลักษณะการเข้าร่วมงาน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Participation_type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PT) : Textbox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ABBD414-38E5-4065-B499-CE0E924CB1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1667948"/>
              </p:ext>
            </p:extLst>
          </p:nvPr>
        </p:nvGraphicFramePr>
        <p:xfrm>
          <a:off x="1425905" y="1066006"/>
          <a:ext cx="5729287" cy="301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21710" imgH="3015717" progId="Word.Document.12">
                  <p:embed/>
                </p:oleObj>
              </mc:Choice>
              <mc:Fallback>
                <p:oleObj name="Document" r:id="rId3" imgW="5721710" imgH="301571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5905" y="1066006"/>
                        <a:ext cx="5729287" cy="301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26FD7659-DDF9-453D-978D-C4AE47B41ECE}"/>
              </a:ext>
            </a:extLst>
          </p:cNvPr>
          <p:cNvSpPr txBox="1">
            <a:spLocks/>
          </p:cNvSpPr>
          <p:nvPr/>
        </p:nvSpPr>
        <p:spPr>
          <a:xfrm>
            <a:off x="774646" y="4386842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21</a:t>
            </a:r>
          </a:p>
        </p:txBody>
      </p:sp>
    </p:spTree>
    <p:extLst>
      <p:ext uri="{BB962C8B-B14F-4D97-AF65-F5344CB8AC3E}">
        <p14:creationId xmlns:p14="http://schemas.microsoft.com/office/powerpoint/2010/main" val="794910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7144406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ลักษณะการเข้าร่วมงาน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Participation_type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PT)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35161A9-E7D8-4803-9E7D-36D2133931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294505"/>
              </p:ext>
            </p:extLst>
          </p:nvPr>
        </p:nvGraphicFramePr>
        <p:xfrm>
          <a:off x="2716637" y="787962"/>
          <a:ext cx="4010025" cy="445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940082" imgH="8854276" progId="Word.Document.12">
                  <p:embed/>
                </p:oleObj>
              </mc:Choice>
              <mc:Fallback>
                <p:oleObj name="Document" r:id="rId3" imgW="7940082" imgH="885427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16637" y="787962"/>
                        <a:ext cx="4010025" cy="445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50D58FB8-F72A-477E-ACEF-FEE56804CABD}"/>
              </a:ext>
            </a:extLst>
          </p:cNvPr>
          <p:cNvSpPr txBox="1">
            <a:spLocks/>
          </p:cNvSpPr>
          <p:nvPr/>
        </p:nvSpPr>
        <p:spPr>
          <a:xfrm>
            <a:off x="774646" y="4386842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21</a:t>
            </a:r>
          </a:p>
        </p:txBody>
      </p:sp>
    </p:spTree>
    <p:extLst>
      <p:ext uri="{BB962C8B-B14F-4D97-AF65-F5344CB8AC3E}">
        <p14:creationId xmlns:p14="http://schemas.microsoft.com/office/powerpoint/2010/main" val="1978805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การใช้งบประมาณ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isbudget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IB) : option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3CFDD62-0677-41DB-A557-2F0192DFEE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3655925"/>
              </p:ext>
            </p:extLst>
          </p:nvPr>
        </p:nvGraphicFramePr>
        <p:xfrm>
          <a:off x="1290104" y="1231067"/>
          <a:ext cx="5729287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21710" imgH="1923714" progId="Word.Document.12">
                  <p:embed/>
                </p:oleObj>
              </mc:Choice>
              <mc:Fallback>
                <p:oleObj name="Document" r:id="rId3" imgW="5721710" imgH="192371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0104" y="1231067"/>
                        <a:ext cx="5729287" cy="192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0D8C61C4-B3A6-4072-9358-0D3F9808F816}"/>
              </a:ext>
            </a:extLst>
          </p:cNvPr>
          <p:cNvSpPr txBox="1">
            <a:spLocks/>
          </p:cNvSpPr>
          <p:nvPr/>
        </p:nvSpPr>
        <p:spPr>
          <a:xfrm>
            <a:off x="774646" y="4386842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23</a:t>
            </a:r>
          </a:p>
        </p:txBody>
      </p:sp>
    </p:spTree>
    <p:extLst>
      <p:ext uri="{BB962C8B-B14F-4D97-AF65-F5344CB8AC3E}">
        <p14:creationId xmlns:p14="http://schemas.microsoft.com/office/powerpoint/2010/main" val="1607575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การใช้งบประมาณ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isbudget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IB) : option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DE13624-0A57-40BA-B514-6D524AADE3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910609"/>
              </p:ext>
            </p:extLst>
          </p:nvPr>
        </p:nvGraphicFramePr>
        <p:xfrm>
          <a:off x="1303338" y="1295400"/>
          <a:ext cx="6356350" cy="219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362213" imgH="2198067" progId="Word.Document.12">
                  <p:embed/>
                </p:oleObj>
              </mc:Choice>
              <mc:Fallback>
                <p:oleObj name="Document" r:id="rId3" imgW="6362213" imgH="219806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3338" y="1295400"/>
                        <a:ext cx="6356350" cy="219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0E0C1D4B-B5DC-4F6D-988A-DA85E3848015}"/>
              </a:ext>
            </a:extLst>
          </p:cNvPr>
          <p:cNvSpPr txBox="1">
            <a:spLocks/>
          </p:cNvSpPr>
          <p:nvPr/>
        </p:nvSpPr>
        <p:spPr>
          <a:xfrm>
            <a:off x="774646" y="4386842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24</a:t>
            </a:r>
          </a:p>
        </p:txBody>
      </p:sp>
    </p:spTree>
    <p:extLst>
      <p:ext uri="{BB962C8B-B14F-4D97-AF65-F5344CB8AC3E}">
        <p14:creationId xmlns:p14="http://schemas.microsoft.com/office/powerpoint/2010/main" val="4065705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 txBox="1">
            <a:spLocks noGrp="1"/>
          </p:cNvSpPr>
          <p:nvPr>
            <p:ph type="ctrTitle" idx="4294967295"/>
          </p:nvPr>
        </p:nvSpPr>
        <p:spPr>
          <a:xfrm>
            <a:off x="2715450" y="268453"/>
            <a:ext cx="3691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dirty="0">
                <a:latin typeface="RSU" panose="02000506040000020003" pitchFamily="2" charset="-34"/>
                <a:cs typeface="RSU" panose="02000506040000020003" pitchFamily="2" charset="-34"/>
              </a:rPr>
              <a:t>วัตถุประสงค์</a:t>
            </a:r>
            <a:endParaRPr sz="4000" dirty="0"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211" name="Google Shape;211;p17"/>
          <p:cNvSpPr txBox="1">
            <a:spLocks noGrp="1"/>
          </p:cNvSpPr>
          <p:nvPr>
            <p:ph type="subTitle" idx="4294967295"/>
          </p:nvPr>
        </p:nvSpPr>
        <p:spPr>
          <a:xfrm>
            <a:off x="2715450" y="1428253"/>
            <a:ext cx="4939200" cy="14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th-TH" sz="1800" dirty="0">
                <a:latin typeface="RSU" panose="02000506040000020003" pitchFamily="2" charset="-34"/>
                <a:cs typeface="RSU" panose="02000506040000020003" pitchFamily="2" charset="-34"/>
              </a:rPr>
              <a:t>เพื่อทดสอบระบบงบประมาณสำหรับการพัฒนาบุคลากรคณะวิทยาศาสตร์ว่าเป็นไปตามความต้องการของผู้ใช้อย่างแท้จริง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th-TH" sz="1800" dirty="0">
                <a:latin typeface="RSU" panose="02000506040000020003" pitchFamily="2" charset="-34"/>
                <a:cs typeface="RSU" panose="02000506040000020003" pitchFamily="2" charset="-34"/>
              </a:rPr>
              <a:t>เพื่อหาข้อบกพร่องของระบบเพื่อทำการแก้ไขก่อนจะส่งต่อไปยังเจ้าของระบบ และตรงตามความต้องการของผู้ใช้งานระบบ</a:t>
            </a:r>
            <a:endParaRPr lang="en-US" sz="1800" b="1" dirty="0"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pic>
        <p:nvPicPr>
          <p:cNvPr id="212" name="Google Shape;212;p17" descr="10.jpg"/>
          <p:cNvPicPr preferRelativeResize="0"/>
          <p:nvPr/>
        </p:nvPicPr>
        <p:blipFill rotWithShape="1">
          <a:blip r:embed="rId3">
            <a:alphaModFix/>
          </a:blip>
          <a:srcRect l="22840" t="14463" r="22840" b="19038"/>
          <a:stretch/>
        </p:blipFill>
        <p:spPr>
          <a:xfrm rot="-5400000">
            <a:off x="-506100" y="506025"/>
            <a:ext cx="3251400" cy="2239200"/>
          </a:xfrm>
          <a:prstGeom prst="parallelogram">
            <a:avLst>
              <a:gd name="adj" fmla="val 63779"/>
            </a:avLst>
          </a:prstGeom>
          <a:noFill/>
          <a:ln>
            <a:noFill/>
          </a:ln>
        </p:spPr>
      </p:pic>
      <p:sp>
        <p:nvSpPr>
          <p:cNvPr id="213" name="Google Shape;213;p1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อัตราค่าลงทะเบียน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heve_registration_fee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HRF) : option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3C69280-51EA-47BC-BE96-C6E1677F01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056122"/>
              </p:ext>
            </p:extLst>
          </p:nvPr>
        </p:nvGraphicFramePr>
        <p:xfrm>
          <a:off x="1067087" y="1612106"/>
          <a:ext cx="6491287" cy="191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498230" imgH="1925517" progId="Word.Document.12">
                  <p:embed/>
                </p:oleObj>
              </mc:Choice>
              <mc:Fallback>
                <p:oleObj name="Document" r:id="rId3" imgW="6498230" imgH="192551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7087" y="1612106"/>
                        <a:ext cx="6491287" cy="191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Google Shape;231;p20">
            <a:extLst>
              <a:ext uri="{FF2B5EF4-FFF2-40B4-BE49-F238E27FC236}">
                <a16:creationId xmlns:a16="http://schemas.microsoft.com/office/drawing/2014/main" id="{AE77BB11-8418-4EC9-A1DE-6751D5D9F226}"/>
              </a:ext>
            </a:extLst>
          </p:cNvPr>
          <p:cNvSpPr txBox="1">
            <a:spLocks/>
          </p:cNvSpPr>
          <p:nvPr/>
        </p:nvSpPr>
        <p:spPr>
          <a:xfrm>
            <a:off x="774646" y="4386842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24</a:t>
            </a:r>
          </a:p>
        </p:txBody>
      </p:sp>
    </p:spTree>
    <p:extLst>
      <p:ext uri="{BB962C8B-B14F-4D97-AF65-F5344CB8AC3E}">
        <p14:creationId xmlns:p14="http://schemas.microsoft.com/office/powerpoint/2010/main" val="110450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7325475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อัตราค่าลงทะเบียน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heve_registration_fee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HRF) : option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D94FEA3-09D7-4A6C-B49C-0830E11B84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906384"/>
              </p:ext>
            </p:extLst>
          </p:nvPr>
        </p:nvGraphicFramePr>
        <p:xfrm>
          <a:off x="1158592" y="1566909"/>
          <a:ext cx="6410325" cy="219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416188" imgH="2198067" progId="Word.Document.12">
                  <p:embed/>
                </p:oleObj>
              </mc:Choice>
              <mc:Fallback>
                <p:oleObj name="Document" r:id="rId3" imgW="6416188" imgH="219806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58592" y="1566909"/>
                        <a:ext cx="6410325" cy="219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D2BF30D2-4EFB-415E-91AD-EF0C0668564D}"/>
              </a:ext>
            </a:extLst>
          </p:cNvPr>
          <p:cNvSpPr txBox="1">
            <a:spLocks/>
          </p:cNvSpPr>
          <p:nvPr/>
        </p:nvSpPr>
        <p:spPr>
          <a:xfrm>
            <a:off x="774646" y="4386842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24</a:t>
            </a:r>
          </a:p>
        </p:txBody>
      </p:sp>
    </p:spTree>
    <p:extLst>
      <p:ext uri="{BB962C8B-B14F-4D97-AF65-F5344CB8AC3E}">
        <p14:creationId xmlns:p14="http://schemas.microsoft.com/office/powerpoint/2010/main" val="1102157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ค่าลงทะเบียน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Registration_fee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RF) : Textbox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347DE99-1150-4BF8-B0B9-D22E61457A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37789"/>
              </p:ext>
            </p:extLst>
          </p:nvPr>
        </p:nvGraphicFramePr>
        <p:xfrm>
          <a:off x="987567" y="1059656"/>
          <a:ext cx="6707187" cy="302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715210" imgH="3034104" progId="Word.Document.12">
                  <p:embed/>
                </p:oleObj>
              </mc:Choice>
              <mc:Fallback>
                <p:oleObj name="Document" r:id="rId3" imgW="6715210" imgH="30341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7567" y="1059656"/>
                        <a:ext cx="6707187" cy="302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1C3ABECE-05DC-4EC9-83C8-C1B2570159D4}"/>
              </a:ext>
            </a:extLst>
          </p:cNvPr>
          <p:cNvSpPr txBox="1">
            <a:spLocks/>
          </p:cNvSpPr>
          <p:nvPr/>
        </p:nvSpPr>
        <p:spPr>
          <a:xfrm>
            <a:off x="774646" y="4386842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25</a:t>
            </a:r>
          </a:p>
        </p:txBody>
      </p:sp>
    </p:spTree>
    <p:extLst>
      <p:ext uri="{BB962C8B-B14F-4D97-AF65-F5344CB8AC3E}">
        <p14:creationId xmlns:p14="http://schemas.microsoft.com/office/powerpoint/2010/main" val="1870880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ค่าลงทะเบียน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Registration_fee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RF)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1B4034B-3A9E-402E-AB80-B946E0D9CC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143857"/>
              </p:ext>
            </p:extLst>
          </p:nvPr>
        </p:nvGraphicFramePr>
        <p:xfrm>
          <a:off x="2223294" y="912487"/>
          <a:ext cx="4697412" cy="406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307495" imgH="6305788" progId="Word.Document.12">
                  <p:embed/>
                </p:oleObj>
              </mc:Choice>
              <mc:Fallback>
                <p:oleObj name="Document" r:id="rId3" imgW="7307495" imgH="63057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3294" y="912487"/>
                        <a:ext cx="4697412" cy="4065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AE3024E8-E137-4EE6-A871-1672D546BEDD}"/>
              </a:ext>
            </a:extLst>
          </p:cNvPr>
          <p:cNvSpPr txBox="1">
            <a:spLocks/>
          </p:cNvSpPr>
          <p:nvPr/>
        </p:nvSpPr>
        <p:spPr>
          <a:xfrm>
            <a:off x="774646" y="4386842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26</a:t>
            </a:r>
          </a:p>
        </p:txBody>
      </p:sp>
    </p:spTree>
    <p:extLst>
      <p:ext uri="{BB962C8B-B14F-4D97-AF65-F5344CB8AC3E}">
        <p14:creationId xmlns:p14="http://schemas.microsoft.com/office/powerpoint/2010/main" val="2738556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787680" y="179123"/>
            <a:ext cx="7769095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ค่าลงทะเทียนที่ต้องการเบิก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Registration_fee_used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RFU)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D0466B4-E386-46FB-89A0-B3A19BA686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1601419"/>
              </p:ext>
            </p:extLst>
          </p:nvPr>
        </p:nvGraphicFramePr>
        <p:xfrm>
          <a:off x="1013391" y="815123"/>
          <a:ext cx="6591300" cy="383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597184" imgH="3851394" progId="Word.Document.12">
                  <p:embed/>
                </p:oleObj>
              </mc:Choice>
              <mc:Fallback>
                <p:oleObj name="Document" r:id="rId3" imgW="6597184" imgH="385139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3391" y="815123"/>
                        <a:ext cx="6591300" cy="383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929220A8-5140-4EB3-A192-F646C8D30F1A}"/>
              </a:ext>
            </a:extLst>
          </p:cNvPr>
          <p:cNvSpPr txBox="1">
            <a:spLocks/>
          </p:cNvSpPr>
          <p:nvPr/>
        </p:nvSpPr>
        <p:spPr>
          <a:xfrm>
            <a:off x="774646" y="4386842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27</a:t>
            </a:r>
          </a:p>
        </p:txBody>
      </p:sp>
    </p:spTree>
    <p:extLst>
      <p:ext uri="{BB962C8B-B14F-4D97-AF65-F5344CB8AC3E}">
        <p14:creationId xmlns:p14="http://schemas.microsoft.com/office/powerpoint/2010/main" val="3050636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785963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ค่าลงทะเทียนที่ต้องการเบิก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Registration_fee_used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RFU)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3AC7F67-8959-477A-B681-7C6EFB9B59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999132"/>
              </p:ext>
            </p:extLst>
          </p:nvPr>
        </p:nvGraphicFramePr>
        <p:xfrm>
          <a:off x="2852078" y="787962"/>
          <a:ext cx="3657600" cy="406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110667" imgH="7937123" progId="Word.Document.12">
                  <p:embed/>
                </p:oleObj>
              </mc:Choice>
              <mc:Fallback>
                <p:oleObj name="Document" r:id="rId3" imgW="7110667" imgH="793712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2078" y="787962"/>
                        <a:ext cx="3657600" cy="4065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20EC5679-F40F-4F94-8217-003032EB8731}"/>
              </a:ext>
            </a:extLst>
          </p:cNvPr>
          <p:cNvSpPr txBox="1">
            <a:spLocks/>
          </p:cNvSpPr>
          <p:nvPr/>
        </p:nvSpPr>
        <p:spPr>
          <a:xfrm>
            <a:off x="774646" y="4386842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28</a:t>
            </a:r>
          </a:p>
        </p:txBody>
      </p:sp>
    </p:spTree>
    <p:extLst>
      <p:ext uri="{BB962C8B-B14F-4D97-AF65-F5344CB8AC3E}">
        <p14:creationId xmlns:p14="http://schemas.microsoft.com/office/powerpoint/2010/main" val="436900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วันที่เดินทาง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Travel_startdate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TS) : date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A933278-48E4-41F9-B679-50EDE667C6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539397"/>
              </p:ext>
            </p:extLst>
          </p:nvPr>
        </p:nvGraphicFramePr>
        <p:xfrm>
          <a:off x="1299369" y="1159668"/>
          <a:ext cx="6545262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552205" imgH="2834017" progId="Word.Document.12">
                  <p:embed/>
                </p:oleObj>
              </mc:Choice>
              <mc:Fallback>
                <p:oleObj name="Document" r:id="rId3" imgW="6552205" imgH="283401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369" y="1159668"/>
                        <a:ext cx="6545262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06C4051E-83B2-42CC-95B0-D62A6743CDCD}"/>
              </a:ext>
            </a:extLst>
          </p:cNvPr>
          <p:cNvSpPr txBox="1">
            <a:spLocks/>
          </p:cNvSpPr>
          <p:nvPr/>
        </p:nvSpPr>
        <p:spPr>
          <a:xfrm>
            <a:off x="774646" y="4386842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30</a:t>
            </a:r>
          </a:p>
        </p:txBody>
      </p:sp>
    </p:spTree>
    <p:extLst>
      <p:ext uri="{BB962C8B-B14F-4D97-AF65-F5344CB8AC3E}">
        <p14:creationId xmlns:p14="http://schemas.microsoft.com/office/powerpoint/2010/main" val="3892064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วันที่เดินทาง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Travel_startdate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TS) : date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08DC015-EB1C-4D5F-9028-50E892505E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974901"/>
              </p:ext>
            </p:extLst>
          </p:nvPr>
        </p:nvGraphicFramePr>
        <p:xfrm>
          <a:off x="996227" y="1086643"/>
          <a:ext cx="6572250" cy="297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579193" imgH="2979305" progId="Word.Document.12">
                  <p:embed/>
                </p:oleObj>
              </mc:Choice>
              <mc:Fallback>
                <p:oleObj name="Document" r:id="rId3" imgW="6579193" imgH="29793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6227" y="1086643"/>
                        <a:ext cx="6572250" cy="2970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19FBA8C6-4AD1-4B8E-A74C-69A6E92A246D}"/>
              </a:ext>
            </a:extLst>
          </p:cNvPr>
          <p:cNvSpPr txBox="1">
            <a:spLocks/>
          </p:cNvSpPr>
          <p:nvPr/>
        </p:nvSpPr>
        <p:spPr>
          <a:xfrm>
            <a:off x="774646" y="4386842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30</a:t>
            </a:r>
          </a:p>
        </p:txBody>
      </p:sp>
    </p:spTree>
    <p:extLst>
      <p:ext uri="{BB962C8B-B14F-4D97-AF65-F5344CB8AC3E}">
        <p14:creationId xmlns:p14="http://schemas.microsoft.com/office/powerpoint/2010/main" val="2883121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วันที่เดินทางกลับ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Travel_enddate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TE) : date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AB94288-B471-4010-97A3-FB8798E171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0836"/>
              </p:ext>
            </p:extLst>
          </p:nvPr>
        </p:nvGraphicFramePr>
        <p:xfrm>
          <a:off x="1067087" y="1248623"/>
          <a:ext cx="6554787" cy="224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560841" imgH="2252505" progId="Word.Document.12">
                  <p:embed/>
                </p:oleObj>
              </mc:Choice>
              <mc:Fallback>
                <p:oleObj name="Document" r:id="rId3" imgW="6560841" imgH="22525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7087" y="1248623"/>
                        <a:ext cx="6554787" cy="2246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485F76F6-DED1-440E-8B36-A407FEE92EEA}"/>
              </a:ext>
            </a:extLst>
          </p:cNvPr>
          <p:cNvSpPr txBox="1">
            <a:spLocks/>
          </p:cNvSpPr>
          <p:nvPr/>
        </p:nvSpPr>
        <p:spPr>
          <a:xfrm>
            <a:off x="774646" y="4386842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31</a:t>
            </a:r>
          </a:p>
        </p:txBody>
      </p:sp>
    </p:spTree>
    <p:extLst>
      <p:ext uri="{BB962C8B-B14F-4D97-AF65-F5344CB8AC3E}">
        <p14:creationId xmlns:p14="http://schemas.microsoft.com/office/powerpoint/2010/main" val="960179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วันที่เดินทางกลับ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Travel_enddate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TE) : date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4F74AD4-E1C4-46AA-839A-667BC065BD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606327"/>
              </p:ext>
            </p:extLst>
          </p:nvPr>
        </p:nvGraphicFramePr>
        <p:xfrm>
          <a:off x="787400" y="1222375"/>
          <a:ext cx="6645275" cy="269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651879" imgH="2706755" progId="Word.Document.12">
                  <p:embed/>
                </p:oleObj>
              </mc:Choice>
              <mc:Fallback>
                <p:oleObj name="Document" r:id="rId3" imgW="6651879" imgH="270675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7400" y="1222375"/>
                        <a:ext cx="6645275" cy="2697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0B377AB4-7766-461C-897B-E6AC22AE4764}"/>
              </a:ext>
            </a:extLst>
          </p:cNvPr>
          <p:cNvSpPr txBox="1">
            <a:spLocks/>
          </p:cNvSpPr>
          <p:nvPr/>
        </p:nvSpPr>
        <p:spPr>
          <a:xfrm>
            <a:off x="774646" y="4386842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31</a:t>
            </a:r>
          </a:p>
        </p:txBody>
      </p:sp>
    </p:spTree>
    <p:extLst>
      <p:ext uri="{BB962C8B-B14F-4D97-AF65-F5344CB8AC3E}">
        <p14:creationId xmlns:p14="http://schemas.microsoft.com/office/powerpoint/2010/main" val="716009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Test Case Summary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BD4379-0E03-4912-9393-0022B77C0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93807"/>
              </p:ext>
            </p:extLst>
          </p:nvPr>
        </p:nvGraphicFramePr>
        <p:xfrm>
          <a:off x="1448356" y="921025"/>
          <a:ext cx="5475848" cy="3135310"/>
        </p:xfrm>
        <a:graphic>
          <a:graphicData uri="http://schemas.openxmlformats.org/drawingml/2006/table">
            <a:tbl>
              <a:tblPr firstRow="1" firstCol="1" bandRow="1">
                <a:tableStyleId>{218B1F90-1BAB-4732-B098-FD1D01DD3F49}</a:tableStyleId>
              </a:tblPr>
              <a:tblGrid>
                <a:gridCol w="2399560">
                  <a:extLst>
                    <a:ext uri="{9D8B030D-6E8A-4147-A177-3AD203B41FA5}">
                      <a16:colId xmlns:a16="http://schemas.microsoft.com/office/drawing/2014/main" val="1271684753"/>
                    </a:ext>
                  </a:extLst>
                </a:gridCol>
                <a:gridCol w="430709">
                  <a:extLst>
                    <a:ext uri="{9D8B030D-6E8A-4147-A177-3AD203B41FA5}">
                      <a16:colId xmlns:a16="http://schemas.microsoft.com/office/drawing/2014/main" val="1300536767"/>
                    </a:ext>
                  </a:extLst>
                </a:gridCol>
                <a:gridCol w="2214870">
                  <a:extLst>
                    <a:ext uri="{9D8B030D-6E8A-4147-A177-3AD203B41FA5}">
                      <a16:colId xmlns:a16="http://schemas.microsoft.com/office/drawing/2014/main" val="2667063055"/>
                    </a:ext>
                  </a:extLst>
                </a:gridCol>
                <a:gridCol w="430709">
                  <a:extLst>
                    <a:ext uri="{9D8B030D-6E8A-4147-A177-3AD203B41FA5}">
                      <a16:colId xmlns:a16="http://schemas.microsoft.com/office/drawing/2014/main" val="2187456397"/>
                    </a:ext>
                  </a:extLst>
                </a:gridCol>
              </a:tblGrid>
              <a:tr h="26058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Test Cases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Times New Roman" panose="02020603050405020304" pitchFamily="18" charset="0"/>
                        <a:cs typeface="TH Sarabun New" panose="020B0500040200020003" pitchFamily="34" charset="-34"/>
                      </a:endParaRPr>
                    </a:p>
                  </a:txBody>
                  <a:tcPr marL="60522" marR="605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EP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Times New Roman" panose="02020603050405020304" pitchFamily="18" charset="0"/>
                        <a:cs typeface="TH Sarabun New" panose="020B0500040200020003" pitchFamily="34" charset="-34"/>
                      </a:endParaRPr>
                    </a:p>
                  </a:txBody>
                  <a:tcPr marL="60522" marR="605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Test Cases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Times New Roman" panose="02020603050405020304" pitchFamily="18" charset="0"/>
                        <a:cs typeface="TH Sarabun New" panose="020B0500040200020003" pitchFamily="34" charset="-34"/>
                      </a:endParaRPr>
                    </a:p>
                  </a:txBody>
                  <a:tcPr marL="60522" marR="605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EP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Times New Roman" panose="02020603050405020304" pitchFamily="18" charset="0"/>
                        <a:cs typeface="TH Sarabun New" panose="020B0500040200020003" pitchFamily="34" charset="-34"/>
                      </a:endParaRPr>
                    </a:p>
                  </a:txBody>
                  <a:tcPr marL="60522" marR="605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728928"/>
                  </a:ext>
                </a:extLst>
              </a:tr>
              <a:tr h="26058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TC0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Create Budget Request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Times New Roman" panose="02020603050405020304" pitchFamily="18" charset="0"/>
                        <a:cs typeface="TH Sarabun New" panose="020B0500040200020003" pitchFamily="34" charset="-34"/>
                      </a:endParaRPr>
                    </a:p>
                  </a:txBody>
                  <a:tcPr marL="60522" marR="605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H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Times New Roman" panose="02020603050405020304" pitchFamily="18" charset="0"/>
                        <a:cs typeface="TH Sarabun New" panose="020B0500040200020003" pitchFamily="34" charset="-34"/>
                      </a:endParaRPr>
                    </a:p>
                  </a:txBody>
                  <a:tcPr marL="60522" marR="605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TC08 View Travel Request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Times New Roman" panose="02020603050405020304" pitchFamily="18" charset="0"/>
                        <a:cs typeface="TH Sarabun New" panose="020B0500040200020003" pitchFamily="34" charset="-34"/>
                      </a:endParaRPr>
                    </a:p>
                  </a:txBody>
                  <a:tcPr marL="60522" marR="605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Times New Roman" panose="02020603050405020304" pitchFamily="18" charset="0"/>
                        <a:cs typeface="TH Sarabun New" panose="020B0500040200020003" pitchFamily="34" charset="-34"/>
                      </a:endParaRPr>
                    </a:p>
                  </a:txBody>
                  <a:tcPr marL="60522" marR="605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4599037"/>
                  </a:ext>
                </a:extLst>
              </a:tr>
              <a:tr h="43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TC0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Create Requesting Permission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Times New Roman" panose="02020603050405020304" pitchFamily="18" charset="0"/>
                        <a:cs typeface="TH Sarabun New" panose="020B0500040200020003" pitchFamily="34" charset="-34"/>
                      </a:endParaRPr>
                    </a:p>
                  </a:txBody>
                  <a:tcPr marL="60522" marR="605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H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Times New Roman" panose="02020603050405020304" pitchFamily="18" charset="0"/>
                        <a:cs typeface="TH Sarabun New" panose="020B0500040200020003" pitchFamily="34" charset="-34"/>
                      </a:endParaRPr>
                    </a:p>
                  </a:txBody>
                  <a:tcPr marL="60522" marR="605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TC09 View Budget Request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Times New Roman" panose="02020603050405020304" pitchFamily="18" charset="0"/>
                        <a:cs typeface="TH Sarabun New" panose="020B0500040200020003" pitchFamily="34" charset="-34"/>
                      </a:endParaRPr>
                    </a:p>
                  </a:txBody>
                  <a:tcPr marL="60522" marR="605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Times New Roman" panose="02020603050405020304" pitchFamily="18" charset="0"/>
                        <a:cs typeface="TH Sarabun New" panose="020B0500040200020003" pitchFamily="34" charset="-34"/>
                      </a:endParaRPr>
                    </a:p>
                  </a:txBody>
                  <a:tcPr marL="60522" marR="605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5937229"/>
                  </a:ext>
                </a:extLst>
              </a:tr>
              <a:tr h="43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TC0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Create Travel Request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Times New Roman" panose="02020603050405020304" pitchFamily="18" charset="0"/>
                        <a:cs typeface="TH Sarabun New" panose="020B0500040200020003" pitchFamily="34" charset="-34"/>
                      </a:endParaRPr>
                    </a:p>
                  </a:txBody>
                  <a:tcPr marL="60522" marR="605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H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Times New Roman" panose="02020603050405020304" pitchFamily="18" charset="0"/>
                        <a:cs typeface="TH Sarabun New" panose="020B0500040200020003" pitchFamily="34" charset="-34"/>
                      </a:endParaRPr>
                    </a:p>
                  </a:txBody>
                  <a:tcPr marL="60522" marR="605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TC10 View Requesting Permission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Times New Roman" panose="02020603050405020304" pitchFamily="18" charset="0"/>
                        <a:cs typeface="TH Sarabun New" panose="020B0500040200020003" pitchFamily="34" charset="-34"/>
                      </a:endParaRPr>
                    </a:p>
                  </a:txBody>
                  <a:tcPr marL="60522" marR="605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Times New Roman" panose="02020603050405020304" pitchFamily="18" charset="0"/>
                        <a:cs typeface="TH Sarabun New" panose="020B0500040200020003" pitchFamily="34" charset="-34"/>
                      </a:endParaRPr>
                    </a:p>
                  </a:txBody>
                  <a:tcPr marL="60522" marR="605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362520"/>
                  </a:ext>
                </a:extLst>
              </a:tr>
              <a:tr h="59175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TC0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Create Registration Budget Request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Times New Roman" panose="02020603050405020304" pitchFamily="18" charset="0"/>
                        <a:cs typeface="TH Sarabun New" panose="020B0500040200020003" pitchFamily="34" charset="-34"/>
                      </a:endParaRPr>
                    </a:p>
                  </a:txBody>
                  <a:tcPr marL="60522" marR="605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M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Times New Roman" panose="02020603050405020304" pitchFamily="18" charset="0"/>
                        <a:cs typeface="TH Sarabun New" panose="020B0500040200020003" pitchFamily="34" charset="-34"/>
                      </a:endParaRPr>
                    </a:p>
                  </a:txBody>
                  <a:tcPr marL="60522" marR="605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Times New Roman" panose="02020603050405020304" pitchFamily="18" charset="0"/>
                        <a:cs typeface="TH Sarabun New" panose="020B0500040200020003" pitchFamily="34" charset="-34"/>
                      </a:endParaRPr>
                    </a:p>
                  </a:txBody>
                  <a:tcPr marL="60522" marR="605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Times New Roman" panose="02020603050405020304" pitchFamily="18" charset="0"/>
                        <a:cs typeface="TH Sarabun New" panose="020B0500040200020003" pitchFamily="34" charset="-34"/>
                      </a:endParaRPr>
                    </a:p>
                  </a:txBody>
                  <a:tcPr marL="60522" marR="605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1730883"/>
                  </a:ext>
                </a:extLst>
              </a:tr>
              <a:tr h="38711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TC05 Upload Document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Times New Roman" panose="02020603050405020304" pitchFamily="18" charset="0"/>
                        <a:cs typeface="TH Sarabun New" panose="020B0500040200020003" pitchFamily="34" charset="-34"/>
                      </a:endParaRPr>
                    </a:p>
                  </a:txBody>
                  <a:tcPr marL="60522" marR="605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M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Times New Roman" panose="02020603050405020304" pitchFamily="18" charset="0"/>
                        <a:cs typeface="TH Sarabun New" panose="020B0500040200020003" pitchFamily="34" charset="-34"/>
                      </a:endParaRPr>
                    </a:p>
                  </a:txBody>
                  <a:tcPr marL="60522" marR="605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Times New Roman" panose="02020603050405020304" pitchFamily="18" charset="0"/>
                        <a:cs typeface="TH Sarabun New" panose="020B0500040200020003" pitchFamily="34" charset="-34"/>
                      </a:endParaRPr>
                    </a:p>
                  </a:txBody>
                  <a:tcPr marL="60522" marR="605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Times New Roman" panose="02020603050405020304" pitchFamily="18" charset="0"/>
                        <a:cs typeface="TH Sarabun New" panose="020B0500040200020003" pitchFamily="34" charset="-34"/>
                      </a:endParaRPr>
                    </a:p>
                  </a:txBody>
                  <a:tcPr marL="60522" marR="605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0724110"/>
                  </a:ext>
                </a:extLst>
              </a:tr>
              <a:tr h="51393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TC06 View Registration Budget Request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Times New Roman" panose="02020603050405020304" pitchFamily="18" charset="0"/>
                        <a:cs typeface="TH Sarabun New" panose="020B0500040200020003" pitchFamily="34" charset="-34"/>
                      </a:endParaRPr>
                    </a:p>
                  </a:txBody>
                  <a:tcPr marL="60522" marR="605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Times New Roman" panose="02020603050405020304" pitchFamily="18" charset="0"/>
                        <a:cs typeface="TH Sarabun New" panose="020B0500040200020003" pitchFamily="34" charset="-34"/>
                      </a:endParaRPr>
                    </a:p>
                  </a:txBody>
                  <a:tcPr marL="60522" marR="605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Times New Roman" panose="02020603050405020304" pitchFamily="18" charset="0"/>
                        <a:cs typeface="TH Sarabun New" panose="020B0500040200020003" pitchFamily="34" charset="-34"/>
                      </a:endParaRPr>
                    </a:p>
                  </a:txBody>
                  <a:tcPr marL="60522" marR="605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Times New Roman" panose="02020603050405020304" pitchFamily="18" charset="0"/>
                        <a:cs typeface="TH Sarabun New" panose="020B0500040200020003" pitchFamily="34" charset="-34"/>
                      </a:endParaRPr>
                    </a:p>
                  </a:txBody>
                  <a:tcPr marL="60522" marR="605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282048"/>
                  </a:ext>
                </a:extLst>
              </a:tr>
              <a:tr h="26058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TC07 Add Comment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Times New Roman" panose="02020603050405020304" pitchFamily="18" charset="0"/>
                        <a:cs typeface="TH Sarabun New" panose="020B0500040200020003" pitchFamily="34" charset="-34"/>
                      </a:endParaRPr>
                    </a:p>
                  </a:txBody>
                  <a:tcPr marL="60522" marR="605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M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Times New Roman" panose="02020603050405020304" pitchFamily="18" charset="0"/>
                        <a:cs typeface="TH Sarabun New" panose="020B0500040200020003" pitchFamily="34" charset="-34"/>
                      </a:endParaRPr>
                    </a:p>
                  </a:txBody>
                  <a:tcPr marL="60522" marR="605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Times New Roman" panose="02020603050405020304" pitchFamily="18" charset="0"/>
                        <a:cs typeface="TH Sarabun New" panose="020B0500040200020003" pitchFamily="34" charset="-34"/>
                      </a:endParaRPr>
                    </a:p>
                  </a:txBody>
                  <a:tcPr marL="60522" marR="605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Times New Roman" panose="02020603050405020304" pitchFamily="18" charset="0"/>
                        <a:cs typeface="TH Sarabun New" panose="020B0500040200020003" pitchFamily="34" charset="-34"/>
                      </a:endParaRPr>
                    </a:p>
                  </a:txBody>
                  <a:tcPr marL="60522" marR="605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24457"/>
                  </a:ext>
                </a:extLst>
              </a:tr>
            </a:tbl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D13629A5-BD3B-4DD9-9A96-7EA961F59505}"/>
              </a:ext>
            </a:extLst>
          </p:cNvPr>
          <p:cNvSpPr txBox="1">
            <a:spLocks/>
          </p:cNvSpPr>
          <p:nvPr/>
        </p:nvSpPr>
        <p:spPr>
          <a:xfrm>
            <a:off x="829730" y="4399547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5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ผู้ร่วมเดินทาง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Travel_with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TW) : Textbox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B65D6C4-6177-4BB9-B096-A97F3E22BF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4561456"/>
              </p:ext>
            </p:extLst>
          </p:nvPr>
        </p:nvGraphicFramePr>
        <p:xfrm>
          <a:off x="860425" y="1168400"/>
          <a:ext cx="6572250" cy="280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579193" imgH="2815991" progId="Word.Document.12">
                  <p:embed/>
                </p:oleObj>
              </mc:Choice>
              <mc:Fallback>
                <p:oleObj name="Document" r:id="rId3" imgW="6579193" imgH="281599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0425" y="1168400"/>
                        <a:ext cx="6572250" cy="280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EC946D8D-1D3B-430A-97F7-2D3CC9CD41EA}"/>
              </a:ext>
            </a:extLst>
          </p:cNvPr>
          <p:cNvSpPr txBox="1">
            <a:spLocks/>
          </p:cNvSpPr>
          <p:nvPr/>
        </p:nvSpPr>
        <p:spPr>
          <a:xfrm>
            <a:off x="774646" y="4386842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32</a:t>
            </a:r>
          </a:p>
        </p:txBody>
      </p:sp>
    </p:spTree>
    <p:extLst>
      <p:ext uri="{BB962C8B-B14F-4D97-AF65-F5344CB8AC3E}">
        <p14:creationId xmlns:p14="http://schemas.microsoft.com/office/powerpoint/2010/main" val="1750945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ผู้ร่วมเดินทาง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Travel_with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TW)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7A6B040-736D-4DBB-9A63-DB3CA0E06D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46891"/>
              </p:ext>
            </p:extLst>
          </p:nvPr>
        </p:nvGraphicFramePr>
        <p:xfrm>
          <a:off x="2620962" y="912488"/>
          <a:ext cx="3902075" cy="406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885748" imgH="8235630" progId="Word.Document.12">
                  <p:embed/>
                </p:oleObj>
              </mc:Choice>
              <mc:Fallback>
                <p:oleObj name="Document" r:id="rId3" imgW="7885748" imgH="82356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0962" y="912488"/>
                        <a:ext cx="3902075" cy="4065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9B49CCB6-A3FA-4443-8C6F-D9CB1B1CC1B6}"/>
              </a:ext>
            </a:extLst>
          </p:cNvPr>
          <p:cNvSpPr txBox="1">
            <a:spLocks/>
          </p:cNvSpPr>
          <p:nvPr/>
        </p:nvSpPr>
        <p:spPr>
          <a:xfrm>
            <a:off x="774646" y="4386842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33</a:t>
            </a:r>
          </a:p>
        </p:txBody>
      </p:sp>
    </p:spTree>
    <p:extLst>
      <p:ext uri="{BB962C8B-B14F-4D97-AF65-F5344CB8AC3E}">
        <p14:creationId xmlns:p14="http://schemas.microsoft.com/office/powerpoint/2010/main" val="2532838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พาหนะที่ใช้ในการเดินทาง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Travel_by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TB) : option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2C352E0-3F4B-40AD-B232-01C581231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0076242"/>
              </p:ext>
            </p:extLst>
          </p:nvPr>
        </p:nvGraphicFramePr>
        <p:xfrm>
          <a:off x="1188827" y="1612106"/>
          <a:ext cx="6545262" cy="191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552205" imgH="1925517" progId="Word.Document.12">
                  <p:embed/>
                </p:oleObj>
              </mc:Choice>
              <mc:Fallback>
                <p:oleObj name="Document" r:id="rId3" imgW="6552205" imgH="192551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8827" y="1612106"/>
                        <a:ext cx="6545262" cy="191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Google Shape;231;p20">
            <a:extLst>
              <a:ext uri="{FF2B5EF4-FFF2-40B4-BE49-F238E27FC236}">
                <a16:creationId xmlns:a16="http://schemas.microsoft.com/office/drawing/2014/main" id="{0E563E04-B4AB-4170-95B4-EB6CD4D00A6B}"/>
              </a:ext>
            </a:extLst>
          </p:cNvPr>
          <p:cNvSpPr txBox="1">
            <a:spLocks/>
          </p:cNvSpPr>
          <p:nvPr/>
        </p:nvSpPr>
        <p:spPr>
          <a:xfrm>
            <a:off x="774646" y="4386842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35</a:t>
            </a:r>
          </a:p>
        </p:txBody>
      </p:sp>
    </p:spTree>
    <p:extLst>
      <p:ext uri="{BB962C8B-B14F-4D97-AF65-F5344CB8AC3E}">
        <p14:creationId xmlns:p14="http://schemas.microsoft.com/office/powerpoint/2010/main" val="2491614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พาหนะที่ใช้ในการเดินทาง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Travel_by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TB) : option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30BAC20-EDE4-4285-9FF8-39377BA436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422598"/>
              </p:ext>
            </p:extLst>
          </p:nvPr>
        </p:nvGraphicFramePr>
        <p:xfrm>
          <a:off x="860425" y="1476375"/>
          <a:ext cx="6572250" cy="219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579193" imgH="2198067" progId="Word.Document.12">
                  <p:embed/>
                </p:oleObj>
              </mc:Choice>
              <mc:Fallback>
                <p:oleObj name="Document" r:id="rId3" imgW="6579193" imgH="219806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0425" y="1476375"/>
                        <a:ext cx="6572250" cy="219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A1D697D8-9BE4-4B91-B128-1C110F6D8F9D}"/>
              </a:ext>
            </a:extLst>
          </p:cNvPr>
          <p:cNvSpPr txBox="1">
            <a:spLocks/>
          </p:cNvSpPr>
          <p:nvPr/>
        </p:nvSpPr>
        <p:spPr>
          <a:xfrm>
            <a:off x="774646" y="4386842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35</a:t>
            </a:r>
          </a:p>
        </p:txBody>
      </p:sp>
    </p:spTree>
    <p:extLst>
      <p:ext uri="{BB962C8B-B14F-4D97-AF65-F5344CB8AC3E}">
        <p14:creationId xmlns:p14="http://schemas.microsoft.com/office/powerpoint/2010/main" val="712881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เบี้ยเลี้ยง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(Allowance: AL) : Textbox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E17D3F2-953E-4CC1-82B4-968CA757DA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016388"/>
              </p:ext>
            </p:extLst>
          </p:nvPr>
        </p:nvGraphicFramePr>
        <p:xfrm>
          <a:off x="987425" y="1058863"/>
          <a:ext cx="6445250" cy="302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452531" imgH="3034104" progId="Word.Document.12">
                  <p:embed/>
                </p:oleObj>
              </mc:Choice>
              <mc:Fallback>
                <p:oleObj name="Document" r:id="rId3" imgW="6452531" imgH="30341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7425" y="1058863"/>
                        <a:ext cx="6445250" cy="302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31EA98C0-BB33-4BFE-A947-40CF44EEA594}"/>
              </a:ext>
            </a:extLst>
          </p:cNvPr>
          <p:cNvSpPr txBox="1">
            <a:spLocks/>
          </p:cNvSpPr>
          <p:nvPr/>
        </p:nvSpPr>
        <p:spPr>
          <a:xfrm>
            <a:off x="774646" y="4386842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36</a:t>
            </a:r>
          </a:p>
        </p:txBody>
      </p:sp>
    </p:spTree>
    <p:extLst>
      <p:ext uri="{BB962C8B-B14F-4D97-AF65-F5344CB8AC3E}">
        <p14:creationId xmlns:p14="http://schemas.microsoft.com/office/powerpoint/2010/main" val="146103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เบี้ยเลี้ยง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(Allowance: AL)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7955D16-6E1F-4842-BF66-7F3731E013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896056"/>
              </p:ext>
            </p:extLst>
          </p:nvPr>
        </p:nvGraphicFramePr>
        <p:xfrm>
          <a:off x="1901118" y="824486"/>
          <a:ext cx="4833937" cy="406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186951" imgH="6035040" progId="Word.Document.12">
                  <p:embed/>
                </p:oleObj>
              </mc:Choice>
              <mc:Fallback>
                <p:oleObj name="Document" r:id="rId3" imgW="7186951" imgH="603504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1118" y="824486"/>
                        <a:ext cx="4833937" cy="4065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04B05CA9-7B95-4A6A-911D-502EA7FEC010}"/>
              </a:ext>
            </a:extLst>
          </p:cNvPr>
          <p:cNvSpPr txBox="1">
            <a:spLocks/>
          </p:cNvSpPr>
          <p:nvPr/>
        </p:nvSpPr>
        <p:spPr>
          <a:xfrm>
            <a:off x="774646" y="4386842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37</a:t>
            </a:r>
          </a:p>
        </p:txBody>
      </p:sp>
    </p:spTree>
    <p:extLst>
      <p:ext uri="{BB962C8B-B14F-4D97-AF65-F5344CB8AC3E}">
        <p14:creationId xmlns:p14="http://schemas.microsoft.com/office/powerpoint/2010/main" val="1554339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ค่าที่พัก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Accommodation_fee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AF) : Textbox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405A8C4-8080-4801-90AD-AD3176620C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510949"/>
              </p:ext>
            </p:extLst>
          </p:nvPr>
        </p:nvGraphicFramePr>
        <p:xfrm>
          <a:off x="1014413" y="1058863"/>
          <a:ext cx="6418262" cy="302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425904" imgH="3034104" progId="Word.Document.12">
                  <p:embed/>
                </p:oleObj>
              </mc:Choice>
              <mc:Fallback>
                <p:oleObj name="Document" r:id="rId3" imgW="6425904" imgH="30341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4413" y="1058863"/>
                        <a:ext cx="6418262" cy="302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69B6507D-53CA-436D-B4AA-9B972AD935E9}"/>
              </a:ext>
            </a:extLst>
          </p:cNvPr>
          <p:cNvSpPr txBox="1">
            <a:spLocks/>
          </p:cNvSpPr>
          <p:nvPr/>
        </p:nvSpPr>
        <p:spPr>
          <a:xfrm>
            <a:off x="774646" y="4386842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38</a:t>
            </a:r>
          </a:p>
        </p:txBody>
      </p:sp>
    </p:spTree>
    <p:extLst>
      <p:ext uri="{BB962C8B-B14F-4D97-AF65-F5344CB8AC3E}">
        <p14:creationId xmlns:p14="http://schemas.microsoft.com/office/powerpoint/2010/main" val="1092670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ค่าที่พัก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Accommodation_fee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AF)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6BF5683-9163-4B52-A093-A6B3CD5638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466546"/>
              </p:ext>
            </p:extLst>
          </p:nvPr>
        </p:nvGraphicFramePr>
        <p:xfrm>
          <a:off x="2218531" y="747037"/>
          <a:ext cx="4706937" cy="406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998758" imgH="6035040" progId="Word.Document.12">
                  <p:embed/>
                </p:oleObj>
              </mc:Choice>
              <mc:Fallback>
                <p:oleObj name="Document" r:id="rId3" imgW="6998758" imgH="603504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18531" y="747037"/>
                        <a:ext cx="4706937" cy="4065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77D672F5-915A-4DB1-BF62-75695E1AF253}"/>
              </a:ext>
            </a:extLst>
          </p:cNvPr>
          <p:cNvSpPr txBox="1">
            <a:spLocks/>
          </p:cNvSpPr>
          <p:nvPr/>
        </p:nvSpPr>
        <p:spPr>
          <a:xfrm>
            <a:off x="774646" y="4386842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39</a:t>
            </a:r>
          </a:p>
        </p:txBody>
      </p:sp>
    </p:spTree>
    <p:extLst>
      <p:ext uri="{BB962C8B-B14F-4D97-AF65-F5344CB8AC3E}">
        <p14:creationId xmlns:p14="http://schemas.microsoft.com/office/powerpoint/2010/main" val="920485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ค่ารถ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Vehticle_fee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VF) : Textbox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F2933B6-4067-4CB7-B709-CAD0008BD2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0091265"/>
              </p:ext>
            </p:extLst>
          </p:nvPr>
        </p:nvGraphicFramePr>
        <p:xfrm>
          <a:off x="860425" y="1058863"/>
          <a:ext cx="6572250" cy="302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579193" imgH="3034104" progId="Word.Document.12">
                  <p:embed/>
                </p:oleObj>
              </mc:Choice>
              <mc:Fallback>
                <p:oleObj name="Document" r:id="rId3" imgW="6579193" imgH="30341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0425" y="1058863"/>
                        <a:ext cx="6572250" cy="302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0FD2A31E-0D64-457B-85BE-B9484F24E628}"/>
              </a:ext>
            </a:extLst>
          </p:cNvPr>
          <p:cNvSpPr txBox="1">
            <a:spLocks/>
          </p:cNvSpPr>
          <p:nvPr/>
        </p:nvSpPr>
        <p:spPr>
          <a:xfrm>
            <a:off x="774646" y="4386842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40</a:t>
            </a:r>
          </a:p>
        </p:txBody>
      </p:sp>
    </p:spTree>
    <p:extLst>
      <p:ext uri="{BB962C8B-B14F-4D97-AF65-F5344CB8AC3E}">
        <p14:creationId xmlns:p14="http://schemas.microsoft.com/office/powerpoint/2010/main" val="240165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ค่ารถ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Vehticle_fee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VF)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A8218EE-251B-4444-96F5-DC257D97AA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256047"/>
              </p:ext>
            </p:extLst>
          </p:nvPr>
        </p:nvGraphicFramePr>
        <p:xfrm>
          <a:off x="2300288" y="787400"/>
          <a:ext cx="4652962" cy="406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918156" imgH="6035040" progId="Word.Document.12">
                  <p:embed/>
                </p:oleObj>
              </mc:Choice>
              <mc:Fallback>
                <p:oleObj name="Document" r:id="rId3" imgW="6918156" imgH="603504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00288" y="787400"/>
                        <a:ext cx="4652962" cy="4065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EED3E5FC-30F4-48F4-9478-7F3926EBC238}"/>
              </a:ext>
            </a:extLst>
          </p:cNvPr>
          <p:cNvSpPr txBox="1">
            <a:spLocks/>
          </p:cNvSpPr>
          <p:nvPr/>
        </p:nvSpPr>
        <p:spPr>
          <a:xfrm>
            <a:off x="774646" y="4386842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41</a:t>
            </a:r>
          </a:p>
        </p:txBody>
      </p:sp>
    </p:spTree>
    <p:extLst>
      <p:ext uri="{BB962C8B-B14F-4D97-AF65-F5344CB8AC3E}">
        <p14:creationId xmlns:p14="http://schemas.microsoft.com/office/powerpoint/2010/main" val="2543314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[TC01] Create Budget Request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B891D-D346-49B1-A6F7-8531F163B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5" y="902525"/>
            <a:ext cx="6380005" cy="3144743"/>
          </a:xfrm>
          <a:prstGeom prst="rect">
            <a:avLst/>
          </a:prstGeom>
        </p:spPr>
      </p:pic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E5A68CC2-87D8-402D-B472-76869579B30F}"/>
              </a:ext>
            </a:extLst>
          </p:cNvPr>
          <p:cNvSpPr txBox="1">
            <a:spLocks/>
          </p:cNvSpPr>
          <p:nvPr/>
        </p:nvSpPr>
        <p:spPr>
          <a:xfrm>
            <a:off x="691536" y="4429173"/>
            <a:ext cx="856938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9</a:t>
            </a:r>
          </a:p>
        </p:txBody>
      </p:sp>
    </p:spTree>
    <p:extLst>
      <p:ext uri="{BB962C8B-B14F-4D97-AF65-F5344CB8AC3E}">
        <p14:creationId xmlns:p14="http://schemas.microsoft.com/office/powerpoint/2010/main" val="13168624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ค่าใช้จ่ายอื่นๆ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Other_fee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OF) : Textbox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A893DE3-5728-4EB9-98F5-9F78152E3C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673947"/>
              </p:ext>
            </p:extLst>
          </p:nvPr>
        </p:nvGraphicFramePr>
        <p:xfrm>
          <a:off x="877888" y="1058863"/>
          <a:ext cx="6554787" cy="302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560841" imgH="3034104" progId="Word.Document.12">
                  <p:embed/>
                </p:oleObj>
              </mc:Choice>
              <mc:Fallback>
                <p:oleObj name="Document" r:id="rId3" imgW="6560841" imgH="30341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7888" y="1058863"/>
                        <a:ext cx="6554787" cy="302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C31F6061-11F7-44A9-B2D2-C5EC56BC9EE7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43</a:t>
            </a:r>
          </a:p>
        </p:txBody>
      </p:sp>
    </p:spTree>
    <p:extLst>
      <p:ext uri="{BB962C8B-B14F-4D97-AF65-F5344CB8AC3E}">
        <p14:creationId xmlns:p14="http://schemas.microsoft.com/office/powerpoint/2010/main" val="2150530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ค่าใช้จ่ายอื่นๆ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Other_fee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OF)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61FAA12-9B1D-4B94-93A5-05BD505568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595390"/>
              </p:ext>
            </p:extLst>
          </p:nvPr>
        </p:nvGraphicFramePr>
        <p:xfrm>
          <a:off x="2127895" y="747037"/>
          <a:ext cx="4308475" cy="406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702616" imgH="6305788" progId="Word.Document.12">
                  <p:embed/>
                </p:oleObj>
              </mc:Choice>
              <mc:Fallback>
                <p:oleObj name="Document" r:id="rId3" imgW="6702616" imgH="63057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7895" y="747037"/>
                        <a:ext cx="4308475" cy="4065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62C6DCA0-29D3-433B-9D58-BD31B6D253D3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43</a:t>
            </a:r>
          </a:p>
        </p:txBody>
      </p:sp>
    </p:spTree>
    <p:extLst>
      <p:ext uri="{BB962C8B-B14F-4D97-AF65-F5344CB8AC3E}">
        <p14:creationId xmlns:p14="http://schemas.microsoft.com/office/powerpoint/2010/main" val="4008534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แหล่งงบประมาณ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Budget_source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BS)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7981465-D059-47E6-8F6F-32FC73C746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3042942"/>
              </p:ext>
            </p:extLst>
          </p:nvPr>
        </p:nvGraphicFramePr>
        <p:xfrm>
          <a:off x="1185863" y="1747838"/>
          <a:ext cx="6246812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253903" imgH="1652966" progId="Word.Document.12">
                  <p:embed/>
                </p:oleObj>
              </mc:Choice>
              <mc:Fallback>
                <p:oleObj name="Document" r:id="rId3" imgW="6253903" imgH="16529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5863" y="1747838"/>
                        <a:ext cx="6246812" cy="164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319CF7CD-0823-4093-A98C-E0EABAAFD575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45</a:t>
            </a:r>
          </a:p>
        </p:txBody>
      </p:sp>
    </p:spTree>
    <p:extLst>
      <p:ext uri="{BB962C8B-B14F-4D97-AF65-F5344CB8AC3E}">
        <p14:creationId xmlns:p14="http://schemas.microsoft.com/office/powerpoint/2010/main" val="3443773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แหล่งงบประมาณ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Budget_source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BS)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9CF6877-5A94-4591-A02D-301B9929B0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2235208"/>
              </p:ext>
            </p:extLst>
          </p:nvPr>
        </p:nvGraphicFramePr>
        <p:xfrm>
          <a:off x="2709651" y="787962"/>
          <a:ext cx="3503613" cy="405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535270" imgH="8739632" progId="Word.Document.12">
                  <p:embed/>
                </p:oleObj>
              </mc:Choice>
              <mc:Fallback>
                <p:oleObj name="Document" r:id="rId3" imgW="7535270" imgH="87396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09651" y="787962"/>
                        <a:ext cx="3503613" cy="405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9F49844A-1922-44FC-BC91-D6CC1D3D13D7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45</a:t>
            </a:r>
          </a:p>
        </p:txBody>
      </p:sp>
    </p:spTree>
    <p:extLst>
      <p:ext uri="{BB962C8B-B14F-4D97-AF65-F5344CB8AC3E}">
        <p14:creationId xmlns:p14="http://schemas.microsoft.com/office/powerpoint/2010/main" val="39629879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เหตุผล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(reason: R) : Textbox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02124C2-62D6-485D-8FA6-F6BC621C2C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246189"/>
              </p:ext>
            </p:extLst>
          </p:nvPr>
        </p:nvGraphicFramePr>
        <p:xfrm>
          <a:off x="1125327" y="1530555"/>
          <a:ext cx="6672262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678866" imgH="1652966" progId="Word.Document.12">
                  <p:embed/>
                </p:oleObj>
              </mc:Choice>
              <mc:Fallback>
                <p:oleObj name="Document" r:id="rId3" imgW="6678866" imgH="16529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5327" y="1530555"/>
                        <a:ext cx="6672262" cy="164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2A89FDF0-3E05-42DA-B5BA-7B8E3E815A96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47</a:t>
            </a:r>
          </a:p>
        </p:txBody>
      </p:sp>
    </p:spTree>
    <p:extLst>
      <p:ext uri="{BB962C8B-B14F-4D97-AF65-F5344CB8AC3E}">
        <p14:creationId xmlns:p14="http://schemas.microsoft.com/office/powerpoint/2010/main" val="27321625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เหตุผล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(reason: R)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8F7A6F9-F92F-49C0-AFB8-06B5182784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412866"/>
              </p:ext>
            </p:extLst>
          </p:nvPr>
        </p:nvGraphicFramePr>
        <p:xfrm>
          <a:off x="2619164" y="787962"/>
          <a:ext cx="3684587" cy="406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160683" imgH="7930634" progId="Word.Document.12">
                  <p:embed/>
                </p:oleObj>
              </mc:Choice>
              <mc:Fallback>
                <p:oleObj name="Document" r:id="rId3" imgW="7160683" imgH="793063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19164" y="787962"/>
                        <a:ext cx="3684587" cy="4065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Google Shape;231;p20">
            <a:extLst>
              <a:ext uri="{FF2B5EF4-FFF2-40B4-BE49-F238E27FC236}">
                <a16:creationId xmlns:a16="http://schemas.microsoft.com/office/drawing/2014/main" id="{8BC16962-408C-4F43-AF48-2B587EC267D6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47</a:t>
            </a:r>
          </a:p>
        </p:txBody>
      </p:sp>
    </p:spTree>
    <p:extLst>
      <p:ext uri="{BB962C8B-B14F-4D97-AF65-F5344CB8AC3E}">
        <p14:creationId xmlns:p14="http://schemas.microsoft.com/office/powerpoint/2010/main" val="3788353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[TC02] Create Requesting Permission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E52AE7-B9D0-4A55-9F9D-C25E29FC1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74" y="986971"/>
            <a:ext cx="6491334" cy="3169558"/>
          </a:xfrm>
          <a:prstGeom prst="rect">
            <a:avLst/>
          </a:prstGeom>
        </p:spPr>
      </p:pic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2FB3DAB1-B6D9-42DC-BEBF-6D23DDE4CF61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51</a:t>
            </a:r>
          </a:p>
        </p:txBody>
      </p:sp>
    </p:spTree>
    <p:extLst>
      <p:ext uri="{BB962C8B-B14F-4D97-AF65-F5344CB8AC3E}">
        <p14:creationId xmlns:p14="http://schemas.microsoft.com/office/powerpoint/2010/main" val="3888132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ที่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requestPerID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RPID)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523EA07-B460-4B31-974B-91412D0210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972541"/>
              </p:ext>
            </p:extLst>
          </p:nvPr>
        </p:nvGraphicFramePr>
        <p:xfrm>
          <a:off x="1596814" y="927893"/>
          <a:ext cx="5729287" cy="328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21710" imgH="3292594" progId="Word.Document.12">
                  <p:embed/>
                </p:oleObj>
              </mc:Choice>
              <mc:Fallback>
                <p:oleObj name="Document" r:id="rId3" imgW="5721710" imgH="329259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6814" y="927893"/>
                        <a:ext cx="5729287" cy="3287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F38F379A-5706-4A52-96DA-A40ECD759CE7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52</a:t>
            </a:r>
          </a:p>
        </p:txBody>
      </p:sp>
    </p:spTree>
    <p:extLst>
      <p:ext uri="{BB962C8B-B14F-4D97-AF65-F5344CB8AC3E}">
        <p14:creationId xmlns:p14="http://schemas.microsoft.com/office/powerpoint/2010/main" val="1995693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ที่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requestPerID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RPID) : Textbox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E195BCC-B7A0-448B-B61C-34A745BDDD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196997"/>
              </p:ext>
            </p:extLst>
          </p:nvPr>
        </p:nvGraphicFramePr>
        <p:xfrm>
          <a:off x="2035758" y="862887"/>
          <a:ext cx="4851400" cy="406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321169" imgH="6117959" progId="Word.Document.12">
                  <p:embed/>
                </p:oleObj>
              </mc:Choice>
              <mc:Fallback>
                <p:oleObj name="Document" r:id="rId3" imgW="7321169" imgH="611795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5758" y="862887"/>
                        <a:ext cx="4851400" cy="4065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7A6FE166-0BB1-4D9E-80E1-DB4E81297A42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52</a:t>
            </a:r>
          </a:p>
        </p:txBody>
      </p:sp>
    </p:spTree>
    <p:extLst>
      <p:ext uri="{BB962C8B-B14F-4D97-AF65-F5344CB8AC3E}">
        <p14:creationId xmlns:p14="http://schemas.microsoft.com/office/powerpoint/2010/main" val="28186500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วันที่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requestingPerDate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RPD) : date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A345052-9999-4C87-93FB-450C591AE2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2947822"/>
              </p:ext>
            </p:extLst>
          </p:nvPr>
        </p:nvGraphicFramePr>
        <p:xfrm>
          <a:off x="987425" y="1476375"/>
          <a:ext cx="6445250" cy="219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452531" imgH="2198067" progId="Word.Document.12">
                  <p:embed/>
                </p:oleObj>
              </mc:Choice>
              <mc:Fallback>
                <p:oleObj name="Document" r:id="rId3" imgW="6452531" imgH="219806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7425" y="1476375"/>
                        <a:ext cx="6445250" cy="219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CA5615BB-B963-4A11-AB6F-A206208B1139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54</a:t>
            </a:r>
          </a:p>
        </p:txBody>
      </p:sp>
    </p:spTree>
    <p:extLst>
      <p:ext uri="{BB962C8B-B14F-4D97-AF65-F5344CB8AC3E}">
        <p14:creationId xmlns:p14="http://schemas.microsoft.com/office/powerpoint/2010/main" val="1777105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[TC01] Create Budget Request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755467-F4F8-400C-A312-B1D89D5E0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07" y="969649"/>
            <a:ext cx="6507678" cy="3204201"/>
          </a:xfrm>
          <a:prstGeom prst="rect">
            <a:avLst/>
          </a:prstGeom>
        </p:spPr>
      </p:pic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AC372E94-8A50-4102-8B7D-4EB030FB5783}"/>
              </a:ext>
            </a:extLst>
          </p:cNvPr>
          <p:cNvSpPr txBox="1">
            <a:spLocks/>
          </p:cNvSpPr>
          <p:nvPr/>
        </p:nvSpPr>
        <p:spPr>
          <a:xfrm>
            <a:off x="691536" y="4429173"/>
            <a:ext cx="856938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9</a:t>
            </a:r>
          </a:p>
        </p:txBody>
      </p:sp>
    </p:spTree>
    <p:extLst>
      <p:ext uri="{BB962C8B-B14F-4D97-AF65-F5344CB8AC3E}">
        <p14:creationId xmlns:p14="http://schemas.microsoft.com/office/powerpoint/2010/main" val="11433728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วันที่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requestingPerDate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RPD) : date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A1578F1-1F00-4805-B2AE-0E3FF20189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986850"/>
              </p:ext>
            </p:extLst>
          </p:nvPr>
        </p:nvGraphicFramePr>
        <p:xfrm>
          <a:off x="904875" y="1493838"/>
          <a:ext cx="6527800" cy="215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534214" imgH="2162015" progId="Word.Document.12">
                  <p:embed/>
                </p:oleObj>
              </mc:Choice>
              <mc:Fallback>
                <p:oleObj name="Document" r:id="rId3" imgW="6534214" imgH="216201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4875" y="1493838"/>
                        <a:ext cx="6527800" cy="2154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A7BBC9F3-2015-4EF3-B255-15812AF39657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54</a:t>
            </a:r>
          </a:p>
        </p:txBody>
      </p:sp>
    </p:spTree>
    <p:extLst>
      <p:ext uri="{BB962C8B-B14F-4D97-AF65-F5344CB8AC3E}">
        <p14:creationId xmlns:p14="http://schemas.microsoft.com/office/powerpoint/2010/main" val="14774375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รูปแบบแบบฟอร์ม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Type_form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TF) : option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B19057F-602C-4800-B688-81E2418F44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280531"/>
              </p:ext>
            </p:extLst>
          </p:nvPr>
        </p:nvGraphicFramePr>
        <p:xfrm>
          <a:off x="960438" y="1476375"/>
          <a:ext cx="6472237" cy="219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479879" imgH="2198067" progId="Word.Document.12">
                  <p:embed/>
                </p:oleObj>
              </mc:Choice>
              <mc:Fallback>
                <p:oleObj name="Document" r:id="rId3" imgW="6479879" imgH="219806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0438" y="1476375"/>
                        <a:ext cx="6472237" cy="219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EE4193BC-EDB6-4A5D-A636-1F0F47EBE6A4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55</a:t>
            </a:r>
          </a:p>
        </p:txBody>
      </p:sp>
    </p:spTree>
    <p:extLst>
      <p:ext uri="{BB962C8B-B14F-4D97-AF65-F5344CB8AC3E}">
        <p14:creationId xmlns:p14="http://schemas.microsoft.com/office/powerpoint/2010/main" val="25908447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รูปแบบแบบฟอร์ม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Type_form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TF) : option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DCC52C3-BA76-4D4E-AD7C-ECBCB17A2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18143"/>
              </p:ext>
            </p:extLst>
          </p:nvPr>
        </p:nvGraphicFramePr>
        <p:xfrm>
          <a:off x="995363" y="1476375"/>
          <a:ext cx="6437312" cy="219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443536" imgH="2198067" progId="Word.Document.12">
                  <p:embed/>
                </p:oleObj>
              </mc:Choice>
              <mc:Fallback>
                <p:oleObj name="Document" r:id="rId3" imgW="6443536" imgH="219806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5363" y="1476375"/>
                        <a:ext cx="6437312" cy="219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EE109895-2ED4-4BCE-9E85-CFB4D1A99D27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55</a:t>
            </a:r>
          </a:p>
        </p:txBody>
      </p:sp>
    </p:spTree>
    <p:extLst>
      <p:ext uri="{BB962C8B-B14F-4D97-AF65-F5344CB8AC3E}">
        <p14:creationId xmlns:p14="http://schemas.microsoft.com/office/powerpoint/2010/main" val="9628911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แบบฟอร์ม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Write_form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WF) : 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textarea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828D800-CF66-4631-8617-77A2E7F0DE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872813"/>
              </p:ext>
            </p:extLst>
          </p:nvPr>
        </p:nvGraphicFramePr>
        <p:xfrm>
          <a:off x="1067087" y="1665178"/>
          <a:ext cx="6383337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388841" imgH="1380416" progId="Word.Document.12">
                  <p:embed/>
                </p:oleObj>
              </mc:Choice>
              <mc:Fallback>
                <p:oleObj name="Document" r:id="rId3" imgW="6388841" imgH="138041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7087" y="1665178"/>
                        <a:ext cx="6383337" cy="1376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596CAE3D-D4B6-4B40-B173-D2791C80DA9C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56</a:t>
            </a:r>
          </a:p>
        </p:txBody>
      </p:sp>
    </p:spTree>
    <p:extLst>
      <p:ext uri="{BB962C8B-B14F-4D97-AF65-F5344CB8AC3E}">
        <p14:creationId xmlns:p14="http://schemas.microsoft.com/office/powerpoint/2010/main" val="1308640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แบบฟอร์ม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Write_form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WF) : 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textarea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D956059-3F26-41F5-BFF4-4322781FE7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884803"/>
              </p:ext>
            </p:extLst>
          </p:nvPr>
        </p:nvGraphicFramePr>
        <p:xfrm>
          <a:off x="1909763" y="787400"/>
          <a:ext cx="5151437" cy="406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510105" imgH="5171604" progId="Word.Document.12">
                  <p:embed/>
                </p:oleObj>
              </mc:Choice>
              <mc:Fallback>
                <p:oleObj name="Document" r:id="rId3" imgW="6510105" imgH="51716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9763" y="787400"/>
                        <a:ext cx="5151437" cy="4065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560F292B-18F9-4591-AE99-CA487AC3738A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56</a:t>
            </a:r>
          </a:p>
        </p:txBody>
      </p:sp>
    </p:spTree>
    <p:extLst>
      <p:ext uri="{BB962C8B-B14F-4D97-AF65-F5344CB8AC3E}">
        <p14:creationId xmlns:p14="http://schemas.microsoft.com/office/powerpoint/2010/main" val="2462935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[TC03] Create Travel Request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E2457-B2CD-4C9D-9D95-B947DDA62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39" y="1104523"/>
            <a:ext cx="6520103" cy="3213798"/>
          </a:xfrm>
          <a:prstGeom prst="rect">
            <a:avLst/>
          </a:prstGeom>
        </p:spPr>
      </p:pic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DAB7C475-F17A-445D-BB58-371A0961D504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58</a:t>
            </a:r>
          </a:p>
        </p:txBody>
      </p:sp>
    </p:spTree>
    <p:extLst>
      <p:ext uri="{BB962C8B-B14F-4D97-AF65-F5344CB8AC3E}">
        <p14:creationId xmlns:p14="http://schemas.microsoft.com/office/powerpoint/2010/main" val="9636463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ที่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requestPerID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RPID)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8A7C0E2-758B-4289-B4D6-789C0FAF7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356026"/>
              </p:ext>
            </p:extLst>
          </p:nvPr>
        </p:nvGraphicFramePr>
        <p:xfrm>
          <a:off x="815426" y="1131888"/>
          <a:ext cx="7161212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296364" imgH="3288268" progId="Word.Document.12">
                  <p:embed/>
                </p:oleObj>
              </mc:Choice>
              <mc:Fallback>
                <p:oleObj name="Document" r:id="rId3" imgW="6296364" imgH="328826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5426" y="1131888"/>
                        <a:ext cx="7161212" cy="329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05E0260F-2992-4C0B-BA04-C0AD81EA7C8E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59</a:t>
            </a:r>
          </a:p>
        </p:txBody>
      </p:sp>
    </p:spTree>
    <p:extLst>
      <p:ext uri="{BB962C8B-B14F-4D97-AF65-F5344CB8AC3E}">
        <p14:creationId xmlns:p14="http://schemas.microsoft.com/office/powerpoint/2010/main" val="3049175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ที่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requestPerID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RPID) : Textbox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D11D648-8AA8-446D-B80D-3607BEB6F8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2235926"/>
              </p:ext>
            </p:extLst>
          </p:nvPr>
        </p:nvGraphicFramePr>
        <p:xfrm>
          <a:off x="2036763" y="787400"/>
          <a:ext cx="4652962" cy="406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016750" imgH="6117959" progId="Word.Document.12">
                  <p:embed/>
                </p:oleObj>
              </mc:Choice>
              <mc:Fallback>
                <p:oleObj name="Document" r:id="rId3" imgW="7016750" imgH="611795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6763" y="787400"/>
                        <a:ext cx="4652962" cy="4065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93954864-F947-4F82-8174-DA649C5AF837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60</a:t>
            </a:r>
          </a:p>
        </p:txBody>
      </p:sp>
    </p:spTree>
    <p:extLst>
      <p:ext uri="{BB962C8B-B14F-4D97-AF65-F5344CB8AC3E}">
        <p14:creationId xmlns:p14="http://schemas.microsoft.com/office/powerpoint/2010/main" val="4149603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วันที่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requestingPerDate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RPD) : date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E905CF7-8C1F-467E-8DFD-FD0F116BCB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046444"/>
              </p:ext>
            </p:extLst>
          </p:nvPr>
        </p:nvGraphicFramePr>
        <p:xfrm>
          <a:off x="1050925" y="1476375"/>
          <a:ext cx="6381750" cy="219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388841" imgH="2198067" progId="Word.Document.12">
                  <p:embed/>
                </p:oleObj>
              </mc:Choice>
              <mc:Fallback>
                <p:oleObj name="Document" r:id="rId3" imgW="6388841" imgH="219806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0925" y="1476375"/>
                        <a:ext cx="6381750" cy="219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B53821A7-863D-4A5F-905F-9AA928457DD3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61</a:t>
            </a:r>
          </a:p>
        </p:txBody>
      </p:sp>
    </p:spTree>
    <p:extLst>
      <p:ext uri="{BB962C8B-B14F-4D97-AF65-F5344CB8AC3E}">
        <p14:creationId xmlns:p14="http://schemas.microsoft.com/office/powerpoint/2010/main" val="23892151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วันที่ 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requestingPerDate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RPD) : date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89FD31B-7F55-4E96-B674-DDFC414F9D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7110727"/>
              </p:ext>
            </p:extLst>
          </p:nvPr>
        </p:nvGraphicFramePr>
        <p:xfrm>
          <a:off x="960438" y="1493838"/>
          <a:ext cx="6472237" cy="215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479879" imgH="2162015" progId="Word.Document.12">
                  <p:embed/>
                </p:oleObj>
              </mc:Choice>
              <mc:Fallback>
                <p:oleObj name="Document" r:id="rId3" imgW="6479879" imgH="216201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0438" y="1493838"/>
                        <a:ext cx="6472237" cy="2154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79ADAF00-7EF8-4E17-BCD9-89F85EF476CC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61</a:t>
            </a:r>
          </a:p>
        </p:txBody>
      </p:sp>
    </p:spTree>
    <p:extLst>
      <p:ext uri="{BB962C8B-B14F-4D97-AF65-F5344CB8AC3E}">
        <p14:creationId xmlns:p14="http://schemas.microsoft.com/office/powerpoint/2010/main" val="1649674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ชื่องานที่ประสงค์เข้าร่วม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Event_name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EN)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94309DD1-A9A9-445D-B6C1-0E191DE708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9081892"/>
              </p:ext>
            </p:extLst>
          </p:nvPr>
        </p:nvGraphicFramePr>
        <p:xfrm>
          <a:off x="1332794" y="1365806"/>
          <a:ext cx="5729287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21710" imgH="1663061" progId="Word.Document.12">
                  <p:embed/>
                </p:oleObj>
              </mc:Choice>
              <mc:Fallback>
                <p:oleObj name="Document" r:id="rId3" imgW="5721710" imgH="166306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2794" y="1365806"/>
                        <a:ext cx="5729287" cy="165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78BCE65E-1262-44D3-BB8F-83D50356CDE1}"/>
              </a:ext>
            </a:extLst>
          </p:cNvPr>
          <p:cNvSpPr txBox="1">
            <a:spLocks/>
          </p:cNvSpPr>
          <p:nvPr/>
        </p:nvSpPr>
        <p:spPr>
          <a:xfrm>
            <a:off x="691535" y="4440190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10</a:t>
            </a:r>
          </a:p>
        </p:txBody>
      </p:sp>
    </p:spTree>
    <p:extLst>
      <p:ext uri="{BB962C8B-B14F-4D97-AF65-F5344CB8AC3E}">
        <p14:creationId xmlns:p14="http://schemas.microsoft.com/office/powerpoint/2010/main" val="16740473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ระดับ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(level: L)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F01BDBC-524F-426E-B541-C280F095FF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9761275"/>
              </p:ext>
            </p:extLst>
          </p:nvPr>
        </p:nvGraphicFramePr>
        <p:xfrm>
          <a:off x="1067087" y="1475511"/>
          <a:ext cx="6564312" cy="191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570557" imgH="1925517" progId="Word.Document.12">
                  <p:embed/>
                </p:oleObj>
              </mc:Choice>
              <mc:Fallback>
                <p:oleObj name="Document" r:id="rId3" imgW="6570557" imgH="192551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7087" y="1475511"/>
                        <a:ext cx="6564312" cy="191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3191987F-3B55-4203-99E3-174362719C15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62</a:t>
            </a:r>
          </a:p>
        </p:txBody>
      </p:sp>
    </p:spTree>
    <p:extLst>
      <p:ext uri="{BB962C8B-B14F-4D97-AF65-F5344CB8AC3E}">
        <p14:creationId xmlns:p14="http://schemas.microsoft.com/office/powerpoint/2010/main" val="16880961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ระดับ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(level: L)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FF9882A-3FC5-41DF-9BE9-685B0873DA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164146"/>
              </p:ext>
            </p:extLst>
          </p:nvPr>
        </p:nvGraphicFramePr>
        <p:xfrm>
          <a:off x="1149350" y="679450"/>
          <a:ext cx="6427788" cy="439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427703" imgH="4405507" progId="Word.Document.12">
                  <p:embed/>
                </p:oleObj>
              </mc:Choice>
              <mc:Fallback>
                <p:oleObj name="Document" r:id="rId3" imgW="6427703" imgH="44055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9350" y="679450"/>
                        <a:ext cx="6427788" cy="439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97E84EFA-53E0-42FF-BA6B-B21436A7E071}"/>
              </a:ext>
            </a:extLst>
          </p:cNvPr>
          <p:cNvSpPr txBox="1">
            <a:spLocks/>
          </p:cNvSpPr>
          <p:nvPr/>
        </p:nvSpPr>
        <p:spPr>
          <a:xfrm>
            <a:off x="7254258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62</a:t>
            </a:r>
          </a:p>
        </p:txBody>
      </p:sp>
    </p:spTree>
    <p:extLst>
      <p:ext uri="{BB962C8B-B14F-4D97-AF65-F5344CB8AC3E}">
        <p14:creationId xmlns:p14="http://schemas.microsoft.com/office/powerpoint/2010/main" val="26683558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ชั้น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(salary: S)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7F089C5-AFEC-4878-B6F4-60DC61D968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006025"/>
              </p:ext>
            </p:extLst>
          </p:nvPr>
        </p:nvGraphicFramePr>
        <p:xfrm>
          <a:off x="977900" y="923925"/>
          <a:ext cx="6210300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217560" imgH="3306293" progId="Word.Document.12">
                  <p:embed/>
                </p:oleObj>
              </mc:Choice>
              <mc:Fallback>
                <p:oleObj name="Document" r:id="rId3" imgW="6217560" imgH="330629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7900" y="923925"/>
                        <a:ext cx="6210300" cy="329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CDC74D31-29F4-4712-A244-9F77D49773C9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64</a:t>
            </a:r>
          </a:p>
        </p:txBody>
      </p:sp>
    </p:spTree>
    <p:extLst>
      <p:ext uri="{BB962C8B-B14F-4D97-AF65-F5344CB8AC3E}">
        <p14:creationId xmlns:p14="http://schemas.microsoft.com/office/powerpoint/2010/main" val="28326480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ชั้น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(salary: S) : Textbox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2B222F0-FE74-49AA-846D-9B0352EF90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98576"/>
              </p:ext>
            </p:extLst>
          </p:nvPr>
        </p:nvGraphicFramePr>
        <p:xfrm>
          <a:off x="2180220" y="826777"/>
          <a:ext cx="4562475" cy="406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096633" imgH="6305788" progId="Word.Document.12">
                  <p:embed/>
                </p:oleObj>
              </mc:Choice>
              <mc:Fallback>
                <p:oleObj name="Document" r:id="rId3" imgW="7096633" imgH="63057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80220" y="826777"/>
                        <a:ext cx="4562475" cy="4065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82AE0D4D-707A-4563-A39C-1F69230B959A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64</a:t>
            </a:r>
          </a:p>
        </p:txBody>
      </p:sp>
    </p:spTree>
    <p:extLst>
      <p:ext uri="{BB962C8B-B14F-4D97-AF65-F5344CB8AC3E}">
        <p14:creationId xmlns:p14="http://schemas.microsoft.com/office/powerpoint/2010/main" val="24058800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ค่าใช้จ่าย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salaryS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SS) : checkbox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8B4662A-5F58-435B-819C-5CCB723DFD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2816048"/>
              </p:ext>
            </p:extLst>
          </p:nvPr>
        </p:nvGraphicFramePr>
        <p:xfrm>
          <a:off x="1158875" y="1457404"/>
          <a:ext cx="6826250" cy="191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832515" imgH="1925517" progId="Word.Document.12">
                  <p:embed/>
                </p:oleObj>
              </mc:Choice>
              <mc:Fallback>
                <p:oleObj name="Document" r:id="rId3" imgW="6832515" imgH="192551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58875" y="1457404"/>
                        <a:ext cx="6826250" cy="191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7D72D0EF-03FA-4CA3-B179-CAE203D73495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66</a:t>
            </a:r>
          </a:p>
        </p:txBody>
      </p:sp>
    </p:spTree>
    <p:extLst>
      <p:ext uri="{BB962C8B-B14F-4D97-AF65-F5344CB8AC3E}">
        <p14:creationId xmlns:p14="http://schemas.microsoft.com/office/powerpoint/2010/main" val="20372890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ค่าใช้จ่าย 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salaryS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SS) : checkbox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FD6DF62-9550-45C1-BB3F-630BD669B4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69416"/>
              </p:ext>
            </p:extLst>
          </p:nvPr>
        </p:nvGraphicFramePr>
        <p:xfrm>
          <a:off x="977900" y="1747838"/>
          <a:ext cx="6454775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461887" imgH="1652966" progId="Word.Document.12">
                  <p:embed/>
                </p:oleObj>
              </mc:Choice>
              <mc:Fallback>
                <p:oleObj name="Document" r:id="rId3" imgW="6461887" imgH="16529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7900" y="1747838"/>
                        <a:ext cx="6454775" cy="164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0578AE74-B5C2-4166-8AC3-F806EBA9814A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66</a:t>
            </a:r>
          </a:p>
        </p:txBody>
      </p:sp>
    </p:spTree>
    <p:extLst>
      <p:ext uri="{BB962C8B-B14F-4D97-AF65-F5344CB8AC3E}">
        <p14:creationId xmlns:p14="http://schemas.microsoft.com/office/powerpoint/2010/main" val="30784220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[TC04] Create Registration Budget Request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5A28D-C8A2-4D13-8D9C-700C06032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54" y="1194534"/>
            <a:ext cx="6518494" cy="3179422"/>
          </a:xfrm>
          <a:prstGeom prst="rect">
            <a:avLst/>
          </a:prstGeom>
        </p:spPr>
      </p:pic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19E4A06B-1747-46D5-9008-CBDF593517F3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68</a:t>
            </a:r>
          </a:p>
        </p:txBody>
      </p:sp>
    </p:spTree>
    <p:extLst>
      <p:ext uri="{BB962C8B-B14F-4D97-AF65-F5344CB8AC3E}">
        <p14:creationId xmlns:p14="http://schemas.microsoft.com/office/powerpoint/2010/main" val="26887710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ที่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requestPerID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RPID)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0AC3B4C-F9BA-4688-84C0-39D13B57A1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7019967"/>
              </p:ext>
            </p:extLst>
          </p:nvPr>
        </p:nvGraphicFramePr>
        <p:xfrm>
          <a:off x="1077913" y="923925"/>
          <a:ext cx="6354762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362213" imgH="3306293" progId="Word.Document.12">
                  <p:embed/>
                </p:oleObj>
              </mc:Choice>
              <mc:Fallback>
                <p:oleObj name="Document" r:id="rId3" imgW="6362213" imgH="330629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7913" y="923925"/>
                        <a:ext cx="6354762" cy="329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CC0A707A-98AE-4607-ADBB-CDC894C72119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69</a:t>
            </a:r>
          </a:p>
        </p:txBody>
      </p:sp>
    </p:spTree>
    <p:extLst>
      <p:ext uri="{BB962C8B-B14F-4D97-AF65-F5344CB8AC3E}">
        <p14:creationId xmlns:p14="http://schemas.microsoft.com/office/powerpoint/2010/main" val="36335537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ที่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requestPerID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RPID)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7AFB7ED-18E2-4D99-A66D-AD21C60975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3589852"/>
              </p:ext>
            </p:extLst>
          </p:nvPr>
        </p:nvGraphicFramePr>
        <p:xfrm>
          <a:off x="1820140" y="787962"/>
          <a:ext cx="4824412" cy="406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159964" imgH="6035040" progId="Word.Document.12">
                  <p:embed/>
                </p:oleObj>
              </mc:Choice>
              <mc:Fallback>
                <p:oleObj name="Document" r:id="rId3" imgW="7159964" imgH="603504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0140" y="787962"/>
                        <a:ext cx="4824412" cy="4065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C0B0DA7F-2C8B-4E4B-9C49-2089041B93B2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70</a:t>
            </a:r>
          </a:p>
        </p:txBody>
      </p:sp>
    </p:spTree>
    <p:extLst>
      <p:ext uri="{BB962C8B-B14F-4D97-AF65-F5344CB8AC3E}">
        <p14:creationId xmlns:p14="http://schemas.microsoft.com/office/powerpoint/2010/main" val="16784060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วันที่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requestingPerDate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RPD) : date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DB23249-184C-4E48-BB9C-1997711C75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920523"/>
              </p:ext>
            </p:extLst>
          </p:nvPr>
        </p:nvGraphicFramePr>
        <p:xfrm>
          <a:off x="1067087" y="1476375"/>
          <a:ext cx="6481762" cy="219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488515" imgH="2198067" progId="Word.Document.12">
                  <p:embed/>
                </p:oleObj>
              </mc:Choice>
              <mc:Fallback>
                <p:oleObj name="Document" r:id="rId3" imgW="6488515" imgH="219806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7087" y="1476375"/>
                        <a:ext cx="6481762" cy="219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F854D9C9-1AC8-4111-B631-F87952E1FC61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71</a:t>
            </a:r>
          </a:p>
        </p:txBody>
      </p:sp>
    </p:spTree>
    <p:extLst>
      <p:ext uri="{BB962C8B-B14F-4D97-AF65-F5344CB8AC3E}">
        <p14:creationId xmlns:p14="http://schemas.microsoft.com/office/powerpoint/2010/main" val="833734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ชื่องานที่ประสงค์เข้าร่วม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Event_name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EN)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40FF99C2-860A-4C39-A9C4-0C5AD63F7E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2952330"/>
              </p:ext>
            </p:extLst>
          </p:nvPr>
        </p:nvGraphicFramePr>
        <p:xfrm>
          <a:off x="2706688" y="606425"/>
          <a:ext cx="3449637" cy="440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857344" imgH="8775684" progId="Word.Document.12">
                  <p:embed/>
                </p:oleObj>
              </mc:Choice>
              <mc:Fallback>
                <p:oleObj name="Document" r:id="rId3" imgW="6857344" imgH="87756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06688" y="606425"/>
                        <a:ext cx="3449637" cy="4408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8751488B-BC20-41D7-A2B3-63B232855DAA}"/>
              </a:ext>
            </a:extLst>
          </p:cNvPr>
          <p:cNvSpPr txBox="1">
            <a:spLocks/>
          </p:cNvSpPr>
          <p:nvPr/>
        </p:nvSpPr>
        <p:spPr>
          <a:xfrm>
            <a:off x="691535" y="4429173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11</a:t>
            </a:r>
          </a:p>
        </p:txBody>
      </p:sp>
    </p:spTree>
    <p:extLst>
      <p:ext uri="{BB962C8B-B14F-4D97-AF65-F5344CB8AC3E}">
        <p14:creationId xmlns:p14="http://schemas.microsoft.com/office/powerpoint/2010/main" val="10802987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วันที่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requestingPerDate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RPD) : date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68F2605-5928-411C-AD8C-B8D81F00A7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5654616"/>
              </p:ext>
            </p:extLst>
          </p:nvPr>
        </p:nvGraphicFramePr>
        <p:xfrm>
          <a:off x="960438" y="1493838"/>
          <a:ext cx="6472237" cy="215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479879" imgH="2162015" progId="Word.Document.12">
                  <p:embed/>
                </p:oleObj>
              </mc:Choice>
              <mc:Fallback>
                <p:oleObj name="Document" r:id="rId3" imgW="6479879" imgH="216201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0438" y="1493838"/>
                        <a:ext cx="6472237" cy="2154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E254E05D-CD84-4FF1-9C1D-78DAE923AC9A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71</a:t>
            </a:r>
          </a:p>
        </p:txBody>
      </p:sp>
    </p:spTree>
    <p:extLst>
      <p:ext uri="{BB962C8B-B14F-4D97-AF65-F5344CB8AC3E}">
        <p14:creationId xmlns:p14="http://schemas.microsoft.com/office/powerpoint/2010/main" val="16741575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[TC05] Upload Document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9A1BC5-6A5E-44FC-80FB-90E3B4131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99" y="1050200"/>
            <a:ext cx="6723657" cy="3226935"/>
          </a:xfrm>
          <a:prstGeom prst="rect">
            <a:avLst/>
          </a:prstGeom>
        </p:spPr>
      </p:pic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67ECA547-EC87-4043-A606-CD053779DE31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73</a:t>
            </a:r>
          </a:p>
        </p:txBody>
      </p:sp>
    </p:spTree>
    <p:extLst>
      <p:ext uri="{BB962C8B-B14F-4D97-AF65-F5344CB8AC3E}">
        <p14:creationId xmlns:p14="http://schemas.microsoft.com/office/powerpoint/2010/main" val="9961433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เลือกไฟล์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(File: F)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4236F6A-3455-47D9-9510-C6A860439D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5966346"/>
              </p:ext>
            </p:extLst>
          </p:nvPr>
        </p:nvGraphicFramePr>
        <p:xfrm>
          <a:off x="1004888" y="1530350"/>
          <a:ext cx="6356350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362213" imgH="1652966" progId="Word.Document.12">
                  <p:embed/>
                </p:oleObj>
              </mc:Choice>
              <mc:Fallback>
                <p:oleObj name="Document" r:id="rId3" imgW="6362213" imgH="16529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4888" y="1530350"/>
                        <a:ext cx="6356350" cy="164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80335DF1-CF94-439B-AE84-E6F9DE39A3DA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74</a:t>
            </a:r>
          </a:p>
        </p:txBody>
      </p:sp>
    </p:spTree>
    <p:extLst>
      <p:ext uri="{BB962C8B-B14F-4D97-AF65-F5344CB8AC3E}">
        <p14:creationId xmlns:p14="http://schemas.microsoft.com/office/powerpoint/2010/main" val="34159778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เลือกไฟล์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(File: F) : textbox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86404F9-0930-409B-9EED-480E6450BF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351195"/>
              </p:ext>
            </p:extLst>
          </p:nvPr>
        </p:nvGraphicFramePr>
        <p:xfrm>
          <a:off x="760287" y="1375923"/>
          <a:ext cx="6735762" cy="213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81183" imgH="1927680" progId="Word.Document.12">
                  <p:embed/>
                </p:oleObj>
              </mc:Choice>
              <mc:Fallback>
                <p:oleObj name="Document" r:id="rId3" imgW="6081183" imgH="19276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0287" y="1375923"/>
                        <a:ext cx="6735762" cy="2136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2D5F0AA0-250F-44A8-92D4-0382DB3CE7D0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74</a:t>
            </a:r>
          </a:p>
        </p:txBody>
      </p:sp>
    </p:spTree>
    <p:extLst>
      <p:ext uri="{BB962C8B-B14F-4D97-AF65-F5344CB8AC3E}">
        <p14:creationId xmlns:p14="http://schemas.microsoft.com/office/powerpoint/2010/main" val="20749478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[TC06] View Travel Request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EC739-B3C5-4F19-A390-C59E7DA72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18" y="1231271"/>
            <a:ext cx="6666764" cy="3275638"/>
          </a:xfrm>
          <a:prstGeom prst="rect">
            <a:avLst/>
          </a:prstGeom>
        </p:spPr>
      </p:pic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4195B978-177F-4E7E-9222-9FAFE5D01CEE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76</a:t>
            </a:r>
          </a:p>
        </p:txBody>
      </p:sp>
    </p:spTree>
    <p:extLst>
      <p:ext uri="{BB962C8B-B14F-4D97-AF65-F5344CB8AC3E}">
        <p14:creationId xmlns:p14="http://schemas.microsoft.com/office/powerpoint/2010/main" val="20078240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[TC06] View Travel Request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CD7EB-CD0F-45E8-A8F3-48EA9D626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18" y="1124480"/>
            <a:ext cx="6493912" cy="3199257"/>
          </a:xfrm>
          <a:prstGeom prst="rect">
            <a:avLst/>
          </a:prstGeom>
        </p:spPr>
      </p:pic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665F8887-B42E-4A1B-960B-0E440CACEA28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77</a:t>
            </a:r>
          </a:p>
        </p:txBody>
      </p:sp>
    </p:spTree>
    <p:extLst>
      <p:ext uri="{BB962C8B-B14F-4D97-AF65-F5344CB8AC3E}">
        <p14:creationId xmlns:p14="http://schemas.microsoft.com/office/powerpoint/2010/main" val="30870830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เพิ่มความคิดเห็น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(Comment: C)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BC075B4-EE03-4D73-B037-5732C76CB8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8355994"/>
              </p:ext>
            </p:extLst>
          </p:nvPr>
        </p:nvGraphicFramePr>
        <p:xfrm>
          <a:off x="1193589" y="1494411"/>
          <a:ext cx="6535737" cy="191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543209" imgH="1925517" progId="Word.Document.12">
                  <p:embed/>
                </p:oleObj>
              </mc:Choice>
              <mc:Fallback>
                <p:oleObj name="Document" r:id="rId3" imgW="6543209" imgH="192551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3589" y="1494411"/>
                        <a:ext cx="6535737" cy="191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1EDBA735-285F-4AA9-A1D9-A69500AF798C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77</a:t>
            </a:r>
          </a:p>
        </p:txBody>
      </p:sp>
    </p:spTree>
    <p:extLst>
      <p:ext uri="{BB962C8B-B14F-4D97-AF65-F5344CB8AC3E}">
        <p14:creationId xmlns:p14="http://schemas.microsoft.com/office/powerpoint/2010/main" val="6766516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เพิ่มความคิดเห็น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(Comment: C)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BAB8A4D-FCCF-487B-9746-B60D65796E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188651"/>
              </p:ext>
            </p:extLst>
          </p:nvPr>
        </p:nvGraphicFramePr>
        <p:xfrm>
          <a:off x="2407593" y="787962"/>
          <a:ext cx="39116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746492" imgH="8080248" progId="Word.Document.12">
                  <p:embed/>
                </p:oleObj>
              </mc:Choice>
              <mc:Fallback>
                <p:oleObj name="Document" r:id="rId3" imgW="7746492" imgH="808024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7593" y="787962"/>
                        <a:ext cx="3911600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F2EB0160-765C-47A2-9A7D-5C7ED6DE3180}"/>
              </a:ext>
            </a:extLst>
          </p:cNvPr>
          <p:cNvSpPr txBox="1">
            <a:spLocks/>
          </p:cNvSpPr>
          <p:nvPr/>
        </p:nvSpPr>
        <p:spPr>
          <a:xfrm>
            <a:off x="785663" y="4355538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78</a:t>
            </a:r>
          </a:p>
        </p:txBody>
      </p:sp>
    </p:spTree>
    <p:extLst>
      <p:ext uri="{BB962C8B-B14F-4D97-AF65-F5344CB8AC3E}">
        <p14:creationId xmlns:p14="http://schemas.microsoft.com/office/powerpoint/2010/main" val="28044213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[TC07] Add Comment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7FF2E-4EC5-4C44-86E4-6DC2EB775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34" y="1167896"/>
            <a:ext cx="6427296" cy="3169717"/>
          </a:xfrm>
          <a:prstGeom prst="rect">
            <a:avLst/>
          </a:prstGeom>
        </p:spPr>
      </p:pic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E2411E21-C94F-406D-B435-C3716A5E3CB7}"/>
              </a:ext>
            </a:extLst>
          </p:cNvPr>
          <p:cNvSpPr txBox="1">
            <a:spLocks/>
          </p:cNvSpPr>
          <p:nvPr/>
        </p:nvSpPr>
        <p:spPr>
          <a:xfrm>
            <a:off x="829730" y="4399547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81</a:t>
            </a:r>
          </a:p>
        </p:txBody>
      </p:sp>
    </p:spTree>
    <p:extLst>
      <p:ext uri="{BB962C8B-B14F-4D97-AF65-F5344CB8AC3E}">
        <p14:creationId xmlns:p14="http://schemas.microsoft.com/office/powerpoint/2010/main" val="26179197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เพิ่มความคิดเห็น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(Comment: C)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A6D6AAB-1E68-4BAD-BAFB-A16D784F15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974689"/>
              </p:ext>
            </p:extLst>
          </p:nvPr>
        </p:nvGraphicFramePr>
        <p:xfrm>
          <a:off x="931863" y="1611313"/>
          <a:ext cx="6500812" cy="191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506866" imgH="1925517" progId="Word.Document.12">
                  <p:embed/>
                </p:oleObj>
              </mc:Choice>
              <mc:Fallback>
                <p:oleObj name="Document" r:id="rId3" imgW="6506866" imgH="192551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1863" y="1611313"/>
                        <a:ext cx="6500812" cy="191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60F259B8-B273-4C1F-B156-29C87CEAB708}"/>
              </a:ext>
            </a:extLst>
          </p:cNvPr>
          <p:cNvSpPr txBox="1">
            <a:spLocks/>
          </p:cNvSpPr>
          <p:nvPr/>
        </p:nvSpPr>
        <p:spPr>
          <a:xfrm>
            <a:off x="829730" y="4399547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82</a:t>
            </a:r>
          </a:p>
        </p:txBody>
      </p:sp>
    </p:spTree>
    <p:extLst>
      <p:ext uri="{BB962C8B-B14F-4D97-AF65-F5344CB8AC3E}">
        <p14:creationId xmlns:p14="http://schemas.microsoft.com/office/powerpoint/2010/main" val="3931499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หน่วยงานที่เป็นผู้จัด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(Organization: OG)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B429C12-12A5-4970-9AA0-6C19FFC368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246237"/>
              </p:ext>
            </p:extLst>
          </p:nvPr>
        </p:nvGraphicFramePr>
        <p:xfrm>
          <a:off x="1706563" y="1746250"/>
          <a:ext cx="5729287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21710" imgH="1653327" progId="Word.Document.12">
                  <p:embed/>
                </p:oleObj>
              </mc:Choice>
              <mc:Fallback>
                <p:oleObj name="Document" r:id="rId3" imgW="5721710" imgH="16533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06563" y="1746250"/>
                        <a:ext cx="5729287" cy="165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Google Shape;231;p20">
            <a:extLst>
              <a:ext uri="{FF2B5EF4-FFF2-40B4-BE49-F238E27FC236}">
                <a16:creationId xmlns:a16="http://schemas.microsoft.com/office/drawing/2014/main" id="{63E07F50-85D3-4994-BE3B-72266D45C81F}"/>
              </a:ext>
            </a:extLst>
          </p:cNvPr>
          <p:cNvSpPr txBox="1">
            <a:spLocks/>
          </p:cNvSpPr>
          <p:nvPr/>
        </p:nvSpPr>
        <p:spPr>
          <a:xfrm>
            <a:off x="691535" y="4429173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13</a:t>
            </a:r>
          </a:p>
        </p:txBody>
      </p:sp>
    </p:spTree>
    <p:extLst>
      <p:ext uri="{BB962C8B-B14F-4D97-AF65-F5344CB8AC3E}">
        <p14:creationId xmlns:p14="http://schemas.microsoft.com/office/powerpoint/2010/main" val="10732106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เพิ่มความคิดเห็น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(Comment: C)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ED2B497-05FF-4DC5-BA39-26835DE434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2771659"/>
              </p:ext>
            </p:extLst>
          </p:nvPr>
        </p:nvGraphicFramePr>
        <p:xfrm>
          <a:off x="2335307" y="787962"/>
          <a:ext cx="3865562" cy="406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659052" imgH="8080248" progId="Word.Document.12">
                  <p:embed/>
                </p:oleObj>
              </mc:Choice>
              <mc:Fallback>
                <p:oleObj name="Document" r:id="rId3" imgW="7659052" imgH="808024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5307" y="787962"/>
                        <a:ext cx="3865562" cy="4065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D173565E-8D08-427F-94EC-C5A89E009883}"/>
              </a:ext>
            </a:extLst>
          </p:cNvPr>
          <p:cNvSpPr txBox="1">
            <a:spLocks/>
          </p:cNvSpPr>
          <p:nvPr/>
        </p:nvSpPr>
        <p:spPr>
          <a:xfrm>
            <a:off x="829730" y="4399547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83</a:t>
            </a:r>
          </a:p>
        </p:txBody>
      </p:sp>
    </p:spTree>
    <p:extLst>
      <p:ext uri="{BB962C8B-B14F-4D97-AF65-F5344CB8AC3E}">
        <p14:creationId xmlns:p14="http://schemas.microsoft.com/office/powerpoint/2010/main" val="16449982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[TC08] View Registration Budget Request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24EDBA-F39E-4EB8-A1C5-60A965E31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59" y="1095469"/>
            <a:ext cx="6805098" cy="3340035"/>
          </a:xfrm>
          <a:prstGeom prst="rect">
            <a:avLst/>
          </a:prstGeom>
        </p:spPr>
      </p:pic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EBF9385E-C612-4666-AA51-74DDABB0AC2B}"/>
              </a:ext>
            </a:extLst>
          </p:cNvPr>
          <p:cNvSpPr txBox="1">
            <a:spLocks/>
          </p:cNvSpPr>
          <p:nvPr/>
        </p:nvSpPr>
        <p:spPr>
          <a:xfrm>
            <a:off x="829730" y="4399547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86</a:t>
            </a:r>
          </a:p>
        </p:txBody>
      </p:sp>
    </p:spTree>
    <p:extLst>
      <p:ext uri="{BB962C8B-B14F-4D97-AF65-F5344CB8AC3E}">
        <p14:creationId xmlns:p14="http://schemas.microsoft.com/office/powerpoint/2010/main" val="36567990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[TC08] View Registration Budget Request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28A97-9C73-418E-BDA8-657C12CD8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86" y="1192826"/>
            <a:ext cx="6654298" cy="3278221"/>
          </a:xfrm>
          <a:prstGeom prst="rect">
            <a:avLst/>
          </a:prstGeom>
        </p:spPr>
      </p:pic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1464A1AF-F80A-4A7A-B121-918BAD2764DF}"/>
              </a:ext>
            </a:extLst>
          </p:cNvPr>
          <p:cNvSpPr txBox="1">
            <a:spLocks/>
          </p:cNvSpPr>
          <p:nvPr/>
        </p:nvSpPr>
        <p:spPr>
          <a:xfrm>
            <a:off x="829730" y="4399547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87</a:t>
            </a:r>
          </a:p>
        </p:txBody>
      </p:sp>
    </p:spTree>
    <p:extLst>
      <p:ext uri="{BB962C8B-B14F-4D97-AF65-F5344CB8AC3E}">
        <p14:creationId xmlns:p14="http://schemas.microsoft.com/office/powerpoint/2010/main" val="3299346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เพิ่มความคิดเห็น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(Comment: C)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0824CA7-2694-453F-8E09-A660452093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348247"/>
              </p:ext>
            </p:extLst>
          </p:nvPr>
        </p:nvGraphicFramePr>
        <p:xfrm>
          <a:off x="1058863" y="1611313"/>
          <a:ext cx="6373812" cy="191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380205" imgH="1925517" progId="Word.Document.12">
                  <p:embed/>
                </p:oleObj>
              </mc:Choice>
              <mc:Fallback>
                <p:oleObj name="Document" r:id="rId3" imgW="6380205" imgH="192551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8863" y="1611313"/>
                        <a:ext cx="6373812" cy="191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0E7A52BA-6D50-4049-B541-C87A34EE9211}"/>
              </a:ext>
            </a:extLst>
          </p:cNvPr>
          <p:cNvSpPr txBox="1">
            <a:spLocks/>
          </p:cNvSpPr>
          <p:nvPr/>
        </p:nvSpPr>
        <p:spPr>
          <a:xfrm>
            <a:off x="829730" y="4399547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87</a:t>
            </a:r>
          </a:p>
        </p:txBody>
      </p:sp>
    </p:spTree>
    <p:extLst>
      <p:ext uri="{BB962C8B-B14F-4D97-AF65-F5344CB8AC3E}">
        <p14:creationId xmlns:p14="http://schemas.microsoft.com/office/powerpoint/2010/main" val="37067182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เพิ่มความคิดเห็น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(Comment: C) : Textbox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73A424F-53DA-4455-A3C3-4F22197A3C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013196"/>
              </p:ext>
            </p:extLst>
          </p:nvPr>
        </p:nvGraphicFramePr>
        <p:xfrm>
          <a:off x="2190498" y="747037"/>
          <a:ext cx="3956050" cy="406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838609" imgH="8080248" progId="Word.Document.12">
                  <p:embed/>
                </p:oleObj>
              </mc:Choice>
              <mc:Fallback>
                <p:oleObj name="Document" r:id="rId3" imgW="7838609" imgH="808024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90498" y="747037"/>
                        <a:ext cx="3956050" cy="4065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FB4D8503-0118-48C4-87B1-DBEAA1F754F1}"/>
              </a:ext>
            </a:extLst>
          </p:cNvPr>
          <p:cNvSpPr txBox="1">
            <a:spLocks/>
          </p:cNvSpPr>
          <p:nvPr/>
        </p:nvSpPr>
        <p:spPr>
          <a:xfrm>
            <a:off x="829730" y="4399547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88</a:t>
            </a:r>
          </a:p>
        </p:txBody>
      </p:sp>
    </p:spTree>
    <p:extLst>
      <p:ext uri="{BB962C8B-B14F-4D97-AF65-F5344CB8AC3E}">
        <p14:creationId xmlns:p14="http://schemas.microsoft.com/office/powerpoint/2010/main" val="25117352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[TC09] View Budget Request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94C32-EC2B-43FA-8CD0-721CDA1DF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87" y="1135418"/>
            <a:ext cx="6362008" cy="3134126"/>
          </a:xfrm>
          <a:prstGeom prst="rect">
            <a:avLst/>
          </a:prstGeom>
        </p:spPr>
      </p:pic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91C045E8-A71C-4410-9B09-CF9AD37BBD9A}"/>
              </a:ext>
            </a:extLst>
          </p:cNvPr>
          <p:cNvSpPr txBox="1">
            <a:spLocks/>
          </p:cNvSpPr>
          <p:nvPr/>
        </p:nvSpPr>
        <p:spPr>
          <a:xfrm>
            <a:off x="829730" y="4399547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91</a:t>
            </a:r>
          </a:p>
        </p:txBody>
      </p:sp>
    </p:spTree>
    <p:extLst>
      <p:ext uri="{BB962C8B-B14F-4D97-AF65-F5344CB8AC3E}">
        <p14:creationId xmlns:p14="http://schemas.microsoft.com/office/powerpoint/2010/main" val="40633447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ชื่อ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(Name : N)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11D9685-0788-4B8C-874E-A48AE04C0B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082723"/>
              </p:ext>
            </p:extLst>
          </p:nvPr>
        </p:nvGraphicFramePr>
        <p:xfrm>
          <a:off x="1131888" y="796925"/>
          <a:ext cx="6300787" cy="354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307878" imgH="3560818" progId="Word.Document.12">
                  <p:embed/>
                </p:oleObj>
              </mc:Choice>
              <mc:Fallback>
                <p:oleObj name="Document" r:id="rId3" imgW="6307878" imgH="35608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31888" y="796925"/>
                        <a:ext cx="6300787" cy="3548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0850DB57-A331-4264-B536-63D4E2FB81DD}"/>
              </a:ext>
            </a:extLst>
          </p:cNvPr>
          <p:cNvSpPr txBox="1">
            <a:spLocks/>
          </p:cNvSpPr>
          <p:nvPr/>
        </p:nvSpPr>
        <p:spPr>
          <a:xfrm>
            <a:off x="829730" y="4399547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92</a:t>
            </a:r>
          </a:p>
        </p:txBody>
      </p:sp>
    </p:spTree>
    <p:extLst>
      <p:ext uri="{BB962C8B-B14F-4D97-AF65-F5344CB8AC3E}">
        <p14:creationId xmlns:p14="http://schemas.microsoft.com/office/powerpoint/2010/main" val="40058448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ชื่อ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(Name : N) : Textbox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CE336F5-2B3B-49C4-96FE-C1E389432C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998754"/>
              </p:ext>
            </p:extLst>
          </p:nvPr>
        </p:nvGraphicFramePr>
        <p:xfrm>
          <a:off x="2462794" y="787962"/>
          <a:ext cx="3394075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457906" imgH="8862568" progId="Word.Document.12">
                  <p:embed/>
                </p:oleObj>
              </mc:Choice>
              <mc:Fallback>
                <p:oleObj name="Document" r:id="rId3" imgW="7457906" imgH="886256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2794" y="787962"/>
                        <a:ext cx="3394075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5A21839D-E0CF-4DBF-BADC-0F2212F059E4}"/>
              </a:ext>
            </a:extLst>
          </p:cNvPr>
          <p:cNvSpPr txBox="1">
            <a:spLocks/>
          </p:cNvSpPr>
          <p:nvPr/>
        </p:nvSpPr>
        <p:spPr>
          <a:xfrm>
            <a:off x="829730" y="4399547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93</a:t>
            </a:r>
          </a:p>
        </p:txBody>
      </p:sp>
    </p:spTree>
    <p:extLst>
      <p:ext uri="{BB962C8B-B14F-4D97-AF65-F5344CB8AC3E}">
        <p14:creationId xmlns:p14="http://schemas.microsoft.com/office/powerpoint/2010/main" val="23777267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นามสกุล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NickName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NN) : Textbox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89D4792-036A-4DBB-A6ED-7769624CBA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421428"/>
              </p:ext>
            </p:extLst>
          </p:nvPr>
        </p:nvGraphicFramePr>
        <p:xfrm>
          <a:off x="1112838" y="796925"/>
          <a:ext cx="6302375" cy="354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307878" imgH="3552886" progId="Word.Document.12">
                  <p:embed/>
                </p:oleObj>
              </mc:Choice>
              <mc:Fallback>
                <p:oleObj name="Document" r:id="rId3" imgW="6307878" imgH="35528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2838" y="796925"/>
                        <a:ext cx="6302375" cy="3540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Google Shape;231;p20">
            <a:extLst>
              <a:ext uri="{FF2B5EF4-FFF2-40B4-BE49-F238E27FC236}">
                <a16:creationId xmlns:a16="http://schemas.microsoft.com/office/drawing/2014/main" id="{D7557783-4A07-4C95-BFDF-41FDE3ACCE77}"/>
              </a:ext>
            </a:extLst>
          </p:cNvPr>
          <p:cNvSpPr txBox="1">
            <a:spLocks/>
          </p:cNvSpPr>
          <p:nvPr/>
        </p:nvSpPr>
        <p:spPr>
          <a:xfrm>
            <a:off x="829730" y="4399547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95</a:t>
            </a:r>
          </a:p>
        </p:txBody>
      </p:sp>
    </p:spTree>
    <p:extLst>
      <p:ext uri="{BB962C8B-B14F-4D97-AF65-F5344CB8AC3E}">
        <p14:creationId xmlns:p14="http://schemas.microsoft.com/office/powerpoint/2010/main" val="9364673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นามสกุล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NickName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NN) : Textbox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B1B663C-090A-4A3A-97A4-A39469626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814285"/>
              </p:ext>
            </p:extLst>
          </p:nvPr>
        </p:nvGraphicFramePr>
        <p:xfrm>
          <a:off x="2860675" y="787400"/>
          <a:ext cx="3295650" cy="406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239487" imgH="8921693" progId="Word.Document.12">
                  <p:embed/>
                </p:oleObj>
              </mc:Choice>
              <mc:Fallback>
                <p:oleObj name="Document" r:id="rId3" imgW="7239487" imgH="892169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60675" y="787400"/>
                        <a:ext cx="3295650" cy="4065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7633FAC2-B9C2-4C1A-8E26-8327636CE3D3}"/>
              </a:ext>
            </a:extLst>
          </p:cNvPr>
          <p:cNvSpPr txBox="1">
            <a:spLocks/>
          </p:cNvSpPr>
          <p:nvPr/>
        </p:nvSpPr>
        <p:spPr>
          <a:xfrm>
            <a:off x="829730" y="4399547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96</a:t>
            </a:r>
          </a:p>
        </p:txBody>
      </p:sp>
    </p:spTree>
    <p:extLst>
      <p:ext uri="{BB962C8B-B14F-4D97-AF65-F5344CB8AC3E}">
        <p14:creationId xmlns:p14="http://schemas.microsoft.com/office/powerpoint/2010/main" val="650583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หน่วยงานที่เป็นผู้จัด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(Organization: OG)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307644E-A27A-48BD-8A70-305D345796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099438"/>
              </p:ext>
            </p:extLst>
          </p:nvPr>
        </p:nvGraphicFramePr>
        <p:xfrm>
          <a:off x="2643188" y="687388"/>
          <a:ext cx="3875087" cy="429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528456" imgH="7292160" progId="Word.Document.12">
                  <p:embed/>
                </p:oleObj>
              </mc:Choice>
              <mc:Fallback>
                <p:oleObj name="Document" r:id="rId3" imgW="6528456" imgH="729216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43188" y="687388"/>
                        <a:ext cx="3875087" cy="429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F10F6F21-89C0-47D6-94BF-C4754862C98C}"/>
              </a:ext>
            </a:extLst>
          </p:cNvPr>
          <p:cNvSpPr txBox="1">
            <a:spLocks/>
          </p:cNvSpPr>
          <p:nvPr/>
        </p:nvSpPr>
        <p:spPr>
          <a:xfrm>
            <a:off x="691535" y="4429173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13</a:t>
            </a:r>
          </a:p>
        </p:txBody>
      </p:sp>
    </p:spTree>
    <p:extLst>
      <p:ext uri="{BB962C8B-B14F-4D97-AF65-F5344CB8AC3E}">
        <p14:creationId xmlns:p14="http://schemas.microsoft.com/office/powerpoint/2010/main" val="24729273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[TC010] View Requesting Permission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292F7B-563E-4C80-9BBF-472090064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81" y="1157264"/>
            <a:ext cx="6319318" cy="3085566"/>
          </a:xfrm>
          <a:prstGeom prst="rect">
            <a:avLst/>
          </a:prstGeom>
        </p:spPr>
      </p:pic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FE507B18-EB97-4374-B61E-98CD09227114}"/>
              </a:ext>
            </a:extLst>
          </p:cNvPr>
          <p:cNvSpPr txBox="1">
            <a:spLocks/>
          </p:cNvSpPr>
          <p:nvPr/>
        </p:nvSpPr>
        <p:spPr>
          <a:xfrm>
            <a:off x="829730" y="4399547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99</a:t>
            </a:r>
          </a:p>
        </p:txBody>
      </p:sp>
    </p:spTree>
    <p:extLst>
      <p:ext uri="{BB962C8B-B14F-4D97-AF65-F5344CB8AC3E}">
        <p14:creationId xmlns:p14="http://schemas.microsoft.com/office/powerpoint/2010/main" val="10185025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ชื่อ (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Name : N)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A4FDC96-F928-4760-B735-AD319C44E8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8656559"/>
              </p:ext>
            </p:extLst>
          </p:nvPr>
        </p:nvGraphicFramePr>
        <p:xfrm>
          <a:off x="877888" y="796925"/>
          <a:ext cx="6554787" cy="354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560841" imgH="3560818" progId="Word.Document.12">
                  <p:embed/>
                </p:oleObj>
              </mc:Choice>
              <mc:Fallback>
                <p:oleObj name="Document" r:id="rId3" imgW="6560841" imgH="35608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7888" y="796925"/>
                        <a:ext cx="6554787" cy="3548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CAC4AC00-E948-496A-B59C-FC657AC4AE04}"/>
              </a:ext>
            </a:extLst>
          </p:cNvPr>
          <p:cNvSpPr txBox="1">
            <a:spLocks/>
          </p:cNvSpPr>
          <p:nvPr/>
        </p:nvSpPr>
        <p:spPr>
          <a:xfrm>
            <a:off x="829730" y="4399547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100</a:t>
            </a:r>
          </a:p>
        </p:txBody>
      </p:sp>
    </p:spTree>
    <p:extLst>
      <p:ext uri="{BB962C8B-B14F-4D97-AF65-F5344CB8AC3E}">
        <p14:creationId xmlns:p14="http://schemas.microsoft.com/office/powerpoint/2010/main" val="14431706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ชื่อ (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Name : N)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1CEB652-9348-4127-895A-4FE4F78FBD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1046733"/>
              </p:ext>
            </p:extLst>
          </p:nvPr>
        </p:nvGraphicFramePr>
        <p:xfrm>
          <a:off x="2254250" y="750888"/>
          <a:ext cx="4310063" cy="406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257838" imgH="6907129" progId="Word.Document.12">
                  <p:embed/>
                </p:oleObj>
              </mc:Choice>
              <mc:Fallback>
                <p:oleObj name="Document" r:id="rId3" imgW="7257838" imgH="69071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4250" y="750888"/>
                        <a:ext cx="4310063" cy="4065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AC53E8FF-4DD0-4BB1-8FA9-AC1F1C23D3F0}"/>
              </a:ext>
            </a:extLst>
          </p:cNvPr>
          <p:cNvSpPr txBox="1">
            <a:spLocks/>
          </p:cNvSpPr>
          <p:nvPr/>
        </p:nvSpPr>
        <p:spPr>
          <a:xfrm>
            <a:off x="829730" y="4399547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101</a:t>
            </a:r>
          </a:p>
        </p:txBody>
      </p:sp>
    </p:spTree>
    <p:extLst>
      <p:ext uri="{BB962C8B-B14F-4D97-AF65-F5344CB8AC3E}">
        <p14:creationId xmlns:p14="http://schemas.microsoft.com/office/powerpoint/2010/main" val="37982314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ชุดข้อมูลการทดสอบ นามสกุล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NickName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NN) : Textbox 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AF0AA82-0A5E-4A8A-8287-3106952898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24095"/>
              </p:ext>
            </p:extLst>
          </p:nvPr>
        </p:nvGraphicFramePr>
        <p:xfrm>
          <a:off x="1176338" y="796925"/>
          <a:ext cx="6256337" cy="354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262539" imgH="3560818" progId="Word.Document.12">
                  <p:embed/>
                </p:oleObj>
              </mc:Choice>
              <mc:Fallback>
                <p:oleObj name="Document" r:id="rId3" imgW="6262539" imgH="35608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6338" y="796925"/>
                        <a:ext cx="6256337" cy="3548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55C994E4-6030-4D6C-B142-03D75A9773E6}"/>
              </a:ext>
            </a:extLst>
          </p:cNvPr>
          <p:cNvSpPr txBox="1">
            <a:spLocks/>
          </p:cNvSpPr>
          <p:nvPr/>
        </p:nvSpPr>
        <p:spPr>
          <a:xfrm>
            <a:off x="829730" y="4399547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103</a:t>
            </a:r>
          </a:p>
        </p:txBody>
      </p:sp>
    </p:spTree>
    <p:extLst>
      <p:ext uri="{BB962C8B-B14F-4D97-AF65-F5344CB8AC3E}">
        <p14:creationId xmlns:p14="http://schemas.microsoft.com/office/powerpoint/2010/main" val="14390861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7" y="151962"/>
            <a:ext cx="6788743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ความต้องการของ นามสกุล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NickName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NN) : Textbox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C314575-7337-4E47-B9D7-744B66562B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231596"/>
              </p:ext>
            </p:extLst>
          </p:nvPr>
        </p:nvGraphicFramePr>
        <p:xfrm>
          <a:off x="2327244" y="787962"/>
          <a:ext cx="378460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312150" imgH="8862568" progId="Word.Document.12">
                  <p:embed/>
                </p:oleObj>
              </mc:Choice>
              <mc:Fallback>
                <p:oleObj name="Document" r:id="rId3" imgW="8312150" imgH="886256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7244" y="787962"/>
                        <a:ext cx="3784600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40C9384D-527F-4BB9-959D-7E879B175B98}"/>
              </a:ext>
            </a:extLst>
          </p:cNvPr>
          <p:cNvSpPr txBox="1">
            <a:spLocks/>
          </p:cNvSpPr>
          <p:nvPr/>
        </p:nvSpPr>
        <p:spPr>
          <a:xfrm>
            <a:off x="829730" y="4399547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103</a:t>
            </a:r>
          </a:p>
        </p:txBody>
      </p:sp>
    </p:spTree>
    <p:extLst>
      <p:ext uri="{BB962C8B-B14F-4D97-AF65-F5344CB8AC3E}">
        <p14:creationId xmlns:p14="http://schemas.microsoft.com/office/powerpoint/2010/main" val="35144857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ctrTitle"/>
          </p:nvPr>
        </p:nvSpPr>
        <p:spPr>
          <a:xfrm>
            <a:off x="2521135" y="657919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dirty="0">
                <a:latin typeface="RSU" panose="02000506040000020003" pitchFamily="2" charset="-34"/>
                <a:cs typeface="RSU" panose="02000506040000020003" pitchFamily="2" charset="-34"/>
              </a:rPr>
              <a:t>เอกสารอ้างอิง</a:t>
            </a:r>
            <a:endParaRPr sz="4800" dirty="0"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220" name="Google Shape;220;p18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  <p:sp>
        <p:nvSpPr>
          <p:cNvPr id="4" name="Google Shape;211;p17">
            <a:extLst>
              <a:ext uri="{FF2B5EF4-FFF2-40B4-BE49-F238E27FC236}">
                <a16:creationId xmlns:a16="http://schemas.microsoft.com/office/drawing/2014/main" id="{C870D372-C2B6-4660-B421-E51BC5A15A58}"/>
              </a:ext>
            </a:extLst>
          </p:cNvPr>
          <p:cNvSpPr txBox="1">
            <a:spLocks/>
          </p:cNvSpPr>
          <p:nvPr/>
        </p:nvSpPr>
        <p:spPr>
          <a:xfrm>
            <a:off x="2209217" y="1774147"/>
            <a:ext cx="4592076" cy="14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th-TH" sz="1800" dirty="0">
                <a:latin typeface="RSU" panose="02000506040000020003" pitchFamily="2" charset="-34"/>
                <a:cs typeface="RSU" panose="02000506040000020003" pitchFamily="2" charset="-34"/>
              </a:rPr>
              <a:t>นายกฤษฎากร ไชยวง</a:t>
            </a:r>
            <a:r>
              <a:rPr lang="th-TH" sz="1800" dirty="0" err="1">
                <a:latin typeface="RSU" panose="02000506040000020003" pitchFamily="2" charset="-34"/>
                <a:cs typeface="RSU" panose="02000506040000020003" pitchFamily="2" charset="-34"/>
              </a:rPr>
              <a:t>ค์</a:t>
            </a:r>
            <a:r>
              <a:rPr lang="th-TH" sz="1800" dirty="0">
                <a:latin typeface="RSU" panose="02000506040000020003" pitchFamily="2" charset="-34"/>
                <a:cs typeface="RSU" panose="02000506040000020003" pitchFamily="2" charset="-34"/>
              </a:rPr>
              <a:t> รหัสนักศึกษา 6004106301 (2563).</a:t>
            </a:r>
            <a:r>
              <a:rPr lang="th-TH" sz="1800" b="1" dirty="0">
                <a:latin typeface="RSU" panose="02000506040000020003" pitchFamily="2" charset="-34"/>
                <a:cs typeface="RSU" panose="02000506040000020003" pitchFamily="2" charset="-34"/>
              </a:rPr>
              <a:t>เอกสารประกอบความต้องการของระบบงบประมาณสำหรับการพัฒนาบุคลากรคณะวิทยาศาสตร์ เวอร์ชั่น 5.0;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th-TH" sz="1800" b="1" dirty="0">
                <a:latin typeface="RSU" panose="02000506040000020003" pitchFamily="2" charset="-34"/>
                <a:cs typeface="RSU" panose="02000506040000020003" pitchFamily="2" charset="-34"/>
              </a:rPr>
              <a:t>สาขาเทคโนโลยีสารสนเทศ คณะวิทยาศาสตร์ มหาวิทยาลัยแม่โจ้.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th-TH" sz="1800" b="1" dirty="0">
              <a:latin typeface="RSU" panose="02000506040000020003" pitchFamily="2" charset="-34"/>
              <a:cs typeface="RSU" panose="02000506040000020003" pitchFamily="2" charset="-34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th-TH" sz="1800" b="1" dirty="0">
              <a:latin typeface="RSU" panose="02000506040000020003" pitchFamily="2" charset="-34"/>
              <a:cs typeface="RSU" panose="02000506040000020003" pitchFamily="2" charset="-34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th-TH" sz="1800" b="1" dirty="0"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5" name="Google Shape;231;p20">
            <a:extLst>
              <a:ext uri="{FF2B5EF4-FFF2-40B4-BE49-F238E27FC236}">
                <a16:creationId xmlns:a16="http://schemas.microsoft.com/office/drawing/2014/main" id="{619A8905-E763-4DAC-9EC1-240559BAA1F8}"/>
              </a:ext>
            </a:extLst>
          </p:cNvPr>
          <p:cNvSpPr txBox="1">
            <a:spLocks/>
          </p:cNvSpPr>
          <p:nvPr/>
        </p:nvSpPr>
        <p:spPr>
          <a:xfrm>
            <a:off x="2275962" y="4342075"/>
            <a:ext cx="130251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Page 109</a:t>
            </a:r>
          </a:p>
        </p:txBody>
      </p:sp>
    </p:spTree>
    <p:extLst>
      <p:ext uri="{BB962C8B-B14F-4D97-AF65-F5344CB8AC3E}">
        <p14:creationId xmlns:p14="http://schemas.microsoft.com/office/powerpoint/2010/main" val="36934053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>
            <a:spLocks noGrp="1"/>
          </p:cNvSpPr>
          <p:nvPr>
            <p:ph type="ctrTitle" idx="4294967295"/>
          </p:nvPr>
        </p:nvSpPr>
        <p:spPr>
          <a:xfrm>
            <a:off x="822949" y="639807"/>
            <a:ext cx="6517541" cy="13988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Thank</a:t>
            </a:r>
            <a:r>
              <a:rPr lang="en" sz="8000" dirty="0"/>
              <a:t> You!!!</a:t>
            </a:r>
            <a:endParaRPr sz="8000" dirty="0"/>
          </a:p>
        </p:txBody>
      </p:sp>
      <p:sp>
        <p:nvSpPr>
          <p:cNvPr id="239" name="Google Shape;239;p21"/>
          <p:cNvSpPr txBox="1">
            <a:spLocks noGrp="1"/>
          </p:cNvSpPr>
          <p:nvPr>
            <p:ph type="subTitle" idx="4294967295"/>
          </p:nvPr>
        </p:nvSpPr>
        <p:spPr>
          <a:xfrm>
            <a:off x="1383492" y="2161327"/>
            <a:ext cx="679917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dirty="0">
                <a:latin typeface="RSU" panose="02000506040000020003" pitchFamily="2" charset="-34"/>
                <a:cs typeface="RSU" panose="02000506040000020003" pitchFamily="2" charset="-34"/>
              </a:rPr>
              <a:t>นาย ปรมินทร์ ไชยชนะ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dirty="0">
                <a:latin typeface="RSU" panose="02000506040000020003" pitchFamily="2" charset="-34"/>
                <a:cs typeface="RSU" panose="02000506040000020003" pitchFamily="2" charset="-34"/>
              </a:rPr>
              <a:t>รหัสนักศึกษา 6104106319</a:t>
            </a:r>
            <a:endParaRPr lang="en-US" dirty="0"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5389581" y="2682955"/>
            <a:ext cx="275621" cy="263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241" name="Google Shape;241;p21"/>
          <p:cNvGrpSpPr/>
          <p:nvPr/>
        </p:nvGrpSpPr>
        <p:grpSpPr>
          <a:xfrm>
            <a:off x="5747396" y="2453282"/>
            <a:ext cx="1333298" cy="1333379"/>
            <a:chOff x="6654650" y="3665275"/>
            <a:chExt cx="409100" cy="409125"/>
          </a:xfrm>
        </p:grpSpPr>
        <p:sp>
          <p:nvSpPr>
            <p:cNvPr id="242" name="Google Shape;242;p2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244" name="Google Shape;244;p21"/>
          <p:cNvGrpSpPr/>
          <p:nvPr/>
        </p:nvGrpSpPr>
        <p:grpSpPr>
          <a:xfrm>
            <a:off x="4905421" y="3516115"/>
            <a:ext cx="484172" cy="484200"/>
            <a:chOff x="570875" y="4322250"/>
            <a:chExt cx="443300" cy="443325"/>
          </a:xfrm>
        </p:grpSpPr>
        <p:sp>
          <p:nvSpPr>
            <p:cNvPr id="245" name="Google Shape;245;p2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249" name="Google Shape;249;p21"/>
          <p:cNvSpPr/>
          <p:nvPr/>
        </p:nvSpPr>
        <p:spPr>
          <a:xfrm rot="1892490">
            <a:off x="7144641" y="3078350"/>
            <a:ext cx="275600" cy="26315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50" name="Google Shape;250;p21"/>
          <p:cNvSpPr/>
          <p:nvPr/>
        </p:nvSpPr>
        <p:spPr>
          <a:xfrm rot="-931596">
            <a:off x="6581030" y="3916403"/>
            <a:ext cx="186411" cy="17799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51" name="Google Shape;251;p21"/>
          <p:cNvSpPr txBox="1">
            <a:spLocks noGrp="1"/>
          </p:cNvSpPr>
          <p:nvPr>
            <p:ph type="sldNum" idx="12"/>
          </p:nvPr>
        </p:nvSpPr>
        <p:spPr>
          <a:xfrm>
            <a:off x="8556775" y="4812600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umaine">
  <a:themeElements>
    <a:clrScheme name="Custom 347">
      <a:dk1>
        <a:srgbClr val="FFFFFF"/>
      </a:dk1>
      <a:lt1>
        <a:srgbClr val="041F30"/>
      </a:lt1>
      <a:dk2>
        <a:srgbClr val="E3E7EC"/>
      </a:dk2>
      <a:lt2>
        <a:srgbClr val="5A6B85"/>
      </a:lt2>
      <a:accent1>
        <a:srgbClr val="6699FF"/>
      </a:accent1>
      <a:accent2>
        <a:srgbClr val="33CCFF"/>
      </a:accent2>
      <a:accent3>
        <a:srgbClr val="33CCCC"/>
      </a:accent3>
      <a:accent4>
        <a:srgbClr val="66FF33"/>
      </a:accent4>
      <a:accent5>
        <a:srgbClr val="FF0066"/>
      </a:accent5>
      <a:accent6>
        <a:srgbClr val="FF66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1612</Words>
  <Application>Microsoft Office PowerPoint</Application>
  <PresentationFormat>On-screen Show (16:9)</PresentationFormat>
  <Paragraphs>323</Paragraphs>
  <Slides>96</Slides>
  <Notes>96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4" baseType="lpstr">
      <vt:lpstr>RSU</vt:lpstr>
      <vt:lpstr>Arial</vt:lpstr>
      <vt:lpstr>Wingdings</vt:lpstr>
      <vt:lpstr>TH Sarabun New</vt:lpstr>
      <vt:lpstr>Calibri</vt:lpstr>
      <vt:lpstr>Hind</vt:lpstr>
      <vt:lpstr>Dumaine</vt:lpstr>
      <vt:lpstr>Document</vt:lpstr>
      <vt:lpstr>การทดสอบ เว็บไซต์งบประมาณสำหรับการพัฒนาบุคลากรคณะวิทยาศาสตร์   ด้วย Katalon Studio</vt:lpstr>
      <vt:lpstr>วัตถุประสงค์</vt:lpstr>
      <vt:lpstr>Test Case Summary</vt:lpstr>
      <vt:lpstr>[TC01] Create Budget Request</vt:lpstr>
      <vt:lpstr>[TC01] Create Budget Request</vt:lpstr>
      <vt:lpstr>ความต้องการของ ชื่องานที่ประสงค์เข้าร่วม (Event_name: EN) : Textbox </vt:lpstr>
      <vt:lpstr>ชุดข้อมูลการทดสอบ ชื่องานที่ประสงค์เข้าร่วม (Event_name: EN) : Textbox </vt:lpstr>
      <vt:lpstr>ความต้องการของ หน่วยงานที่เป็นผู้จัด (Organization: OG) : Textbox </vt:lpstr>
      <vt:lpstr>ชุดข้อมูลการทดสอบ หน่วยงานที่เป็นผู้จัด (Organization: OG) : Textbox </vt:lpstr>
      <vt:lpstr>ความต้องการของ วันที่จัดงาน (Event_startdate: ES) : date</vt:lpstr>
      <vt:lpstr>ชุดข้อมูลการทดสอบ วันที่จัดงาน (Event_startdate: ES) : date</vt:lpstr>
      <vt:lpstr>ความต้องการของ ถึงวันที่ (Event_enddate: EE) : date</vt:lpstr>
      <vt:lpstr>ชุดข้อมูลการทดสอบ ถึงวันที่ (Event_enddate: EE) : date</vt:lpstr>
      <vt:lpstr>ความต้องการของ สถานที่จัดงาน (Event_location: EL) : Textbox </vt:lpstr>
      <vt:lpstr>ชุดข้อมูลการทดสอบ สถานที่จัดงาน (Event_location: EL) : Textbox </vt:lpstr>
      <vt:lpstr>ความต้องการของ ลักษณะการเข้าร่วมงาน (Participation_type: PT) : Textbox  </vt:lpstr>
      <vt:lpstr>ชุดข้อมูลการทดสอบ ลักษณะการเข้าร่วมงาน (Participation_type: PT) : Textbox </vt:lpstr>
      <vt:lpstr>ความต้องการของ การใช้งบประมาณ (isbudget: IB) : option </vt:lpstr>
      <vt:lpstr>ชุดข้อมูลการทดสอบ การใช้งบประมาณ (isbudget: IB) : option </vt:lpstr>
      <vt:lpstr>ความต้องการของ อัตราค่าลงทะเบียน (heve_registration_fee: HRF) : option </vt:lpstr>
      <vt:lpstr>ชุดข้อมูลการทดสอบ อัตราค่าลงทะเบียน (heve_registration_fee: HRF) : option </vt:lpstr>
      <vt:lpstr>ความต้องการของ ค่าลงทะเบียน (Registration_fee: RF) : Textbox  </vt:lpstr>
      <vt:lpstr>ชุดข้อมูลการทดสอบ ค่าลงทะเบียน (Registration_fee: RF) : Textbox </vt:lpstr>
      <vt:lpstr>ความต้องการของ ค่าลงทะเทียนที่ต้องการเบิก (Registration_fee_used: RFU) : Textbox </vt:lpstr>
      <vt:lpstr>ชุดข้อมูลการทดสอบ ค่าลงทะเทียนที่ต้องการเบิก (Registration_fee_used: RFU) : Textbox </vt:lpstr>
      <vt:lpstr>ความต้องการของ วันที่เดินทาง (Travel_startdate: TS) : date</vt:lpstr>
      <vt:lpstr>ชุดข้อมูลการทดสอบ วันที่เดินทาง (Travel_startdate: TS) : date</vt:lpstr>
      <vt:lpstr>ความต้องการของ วันที่เดินทางกลับ (Travel_enddate: TE) : date </vt:lpstr>
      <vt:lpstr>ชุดข้อมูลการทดสอบ วันที่เดินทางกลับ (Travel_enddate: TE) : date </vt:lpstr>
      <vt:lpstr>ความต้องการของ ผู้ร่วมเดินทาง (Travel_with: TW) : Textbox  </vt:lpstr>
      <vt:lpstr>ชุดข้อมูลการทดสอบ ผู้ร่วมเดินทาง (Travel_with: TW) : Textbox </vt:lpstr>
      <vt:lpstr>ความต้องการของ พาหนะที่ใช้ในการเดินทาง (Travel_by: TB) : option </vt:lpstr>
      <vt:lpstr>ชุดข้อมูลการทดสอบ พาหนะที่ใช้ในการเดินทาง (Travel_by: TB) : option </vt:lpstr>
      <vt:lpstr>ความต้องการของ เบี้ยเลี้ยง (Allowance: AL) : Textbox  </vt:lpstr>
      <vt:lpstr>ชุดข้อมูลการทดสอบ เบี้ยเลี้ยง (Allowance: AL) : Textbox </vt:lpstr>
      <vt:lpstr>ความต้องการของ ค่าที่พัก (Accommodation_fee: AF) : Textbox  </vt:lpstr>
      <vt:lpstr>ชุดข้อมูลการทดสอบ ค่าที่พัก (Accommodation_fee: AF) : Textbox </vt:lpstr>
      <vt:lpstr>ความต้องการของ ค่ารถ (Vehticle_fee: VF) : Textbox  </vt:lpstr>
      <vt:lpstr>ชุดข้อมูลการทดสอบ ค่ารถ (Vehticle_fee: VF) : Textbox </vt:lpstr>
      <vt:lpstr>ความต้องการของ ค่าใช้จ่ายอื่นๆ (Other_fee: OF) : Textbox  </vt:lpstr>
      <vt:lpstr>ชุดข้อมูลการทดสอบ ค่าใช้จ่ายอื่นๆ (Other_fee: OF) : Textbox </vt:lpstr>
      <vt:lpstr>ความต้องการของ แหล่งงบประมาณ (Budget_source: BS) : Textbox </vt:lpstr>
      <vt:lpstr>ชุดข้อมูลการทดสอบ แหล่งงบประมาณ (Budget_source: BS) : Textbox </vt:lpstr>
      <vt:lpstr>ความต้องการของ เหตุผล (reason: R) : Textbox  </vt:lpstr>
      <vt:lpstr>ชุดข้อมูลการทดสอบ เหตุผล (reason: R) : Textbox </vt:lpstr>
      <vt:lpstr>[TC02] Create Requesting Permission</vt:lpstr>
      <vt:lpstr>ความต้องการของ ที่ (requestPerID: RPID) : Textbox </vt:lpstr>
      <vt:lpstr>ชุดข้อมูลการทดสอบ ที่ (requestPerID: RPID) : Textbox </vt:lpstr>
      <vt:lpstr>ความต้องการของ วันที่ (requestingPerDate: RPD) : date </vt:lpstr>
      <vt:lpstr>ชุดข้อมูลการทดสอบ วันที่ (requestingPerDate: RPD) : date </vt:lpstr>
      <vt:lpstr>ความต้องการของ รูปแบบแบบฟอร์ม (Type_form: TF) : option </vt:lpstr>
      <vt:lpstr>ชุดข้อมูลการทดสอบ รูปแบบแบบฟอร์ม (Type_form: TF) : option </vt:lpstr>
      <vt:lpstr>ความต้องการของ แบบฟอร์ม (Write_form: WF) : textarea </vt:lpstr>
      <vt:lpstr>ชุดข้อมูลการทดสอบ แบบฟอร์ม (Write_form: WF) : textarea </vt:lpstr>
      <vt:lpstr>[TC03] Create Travel Request</vt:lpstr>
      <vt:lpstr>ชุดข้อมูลการทดสอบ ที่ (requestPerID: RPID) : Textbox </vt:lpstr>
      <vt:lpstr>ความต้องการของ ที่ (requestPerID: RPID) : Textbox </vt:lpstr>
      <vt:lpstr>ชุดข้อมูลการทดสอบ วันที่ (requestingPerDate: RPD) : date </vt:lpstr>
      <vt:lpstr>ความต้องการของ วันที่ (requestingPerDate: RPD) : date  </vt:lpstr>
      <vt:lpstr>ชุดข้อมูลการทดสอบ ระดับ (level: L) : Textbox </vt:lpstr>
      <vt:lpstr>ความต้องการของ ระดับ (level: L) : Textbox </vt:lpstr>
      <vt:lpstr>ชุดข้อมูลการทดสอบ ชั้น (salary: S) : Textbox </vt:lpstr>
      <vt:lpstr>ความต้องการของ ชั้น (salary: S) : Textbox </vt:lpstr>
      <vt:lpstr>ชุดข้อมูลการทดสอบ ค่าใช้จ่าย (salaryS: SS) : checkbox </vt:lpstr>
      <vt:lpstr>ความต้องการของ ค่าใช้จ่าย (salaryS: SS) : checkbox  </vt:lpstr>
      <vt:lpstr>[TC04] Create Registration Budget Request</vt:lpstr>
      <vt:lpstr>ชุดข้อมูลการทดสอบ ที่ (requestPerID: RPID) : Textbox </vt:lpstr>
      <vt:lpstr>ความต้องการของ ที่ (requestPerID: RPID) : Textbox </vt:lpstr>
      <vt:lpstr>ชุดข้อมูลการทดสอบ วันที่ (requestingPerDate: RPD) : date </vt:lpstr>
      <vt:lpstr>ความต้องการของ วันที่ (requestingPerDate: RPD) : date </vt:lpstr>
      <vt:lpstr>[TC05] Upload Document</vt:lpstr>
      <vt:lpstr>ชุดข้อมูลการทดสอบ เลือกไฟล์ (File: F) : textbox </vt:lpstr>
      <vt:lpstr>ความต้องการของ เลือกไฟล์ (File: F) : textbox </vt:lpstr>
      <vt:lpstr>[TC06] View Travel Request</vt:lpstr>
      <vt:lpstr>[TC06] View Travel Request</vt:lpstr>
      <vt:lpstr>ชุดข้อมูลการทดสอบ เพิ่มความคิดเห็น (Comment: C) : Textbox </vt:lpstr>
      <vt:lpstr>ความต้องการของ เพิ่มความคิดเห็น (Comment: C) : Textbox </vt:lpstr>
      <vt:lpstr>[TC07] Add Comment</vt:lpstr>
      <vt:lpstr>ชุดข้อมูลการทดสอบ เพิ่มความคิดเห็น (Comment: C) : Textbox </vt:lpstr>
      <vt:lpstr>ความต้องการของ เพิ่มความคิดเห็น (Comment: C) : Textbox </vt:lpstr>
      <vt:lpstr>[TC08] View Registration Budget Request</vt:lpstr>
      <vt:lpstr>[TC08] View Registration Budget Request</vt:lpstr>
      <vt:lpstr>ชุดข้อมูลการทดสอบ เพิ่มความคิดเห็น (Comment: C) : Textbox </vt:lpstr>
      <vt:lpstr>ความต้องการของ เพิ่มความคิดเห็น (Comment: C) : Textbox </vt:lpstr>
      <vt:lpstr>[TC09] View Budget Request</vt:lpstr>
      <vt:lpstr>ชุดข้อมูลการทดสอบ ชื่อ (Name : N) : Textbox </vt:lpstr>
      <vt:lpstr>ความต้องการของ ชื่อ (Name : N) : Textbox </vt:lpstr>
      <vt:lpstr>ชุดข้อมูลการทดสอบ นามสกุล (NickName : NN) : Textbox  </vt:lpstr>
      <vt:lpstr>ความต้องการของ นามสกุล (NickName : NN) : Textbox </vt:lpstr>
      <vt:lpstr>[TC010] View Requesting Permission</vt:lpstr>
      <vt:lpstr>ชุดข้อมูลการทดสอบ ชื่อ (Name : N) : Textbox </vt:lpstr>
      <vt:lpstr>ความต้องการของ ชื่อ (Name : N) : Textbox </vt:lpstr>
      <vt:lpstr>ชุดข้อมูลการทดสอบ นามสกุล (NickName : NN) : Textbox </vt:lpstr>
      <vt:lpstr>ความต้องการของ นามสกุล (NickName : NN) : Textbox </vt:lpstr>
      <vt:lpstr>เอกสารอ้างอิง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การทดสอบ เว็บไซต์งบประมาณสำหรับการพัฒนาบคุลากรคณะวิทยาศาสตร์  ด้วย Katalon Studio</dc:title>
  <cp:lastModifiedBy>Porramin Chaichana</cp:lastModifiedBy>
  <cp:revision>17</cp:revision>
  <dcterms:modified xsi:type="dcterms:W3CDTF">2022-04-21T03:57:52Z</dcterms:modified>
</cp:coreProperties>
</file>